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28" r:id="rId1"/>
  </p:sldMasterIdLst>
  <p:notesMasterIdLst>
    <p:notesMasterId r:id="rId79"/>
  </p:notesMasterIdLst>
  <p:handoutMasterIdLst>
    <p:handoutMasterId r:id="rId80"/>
  </p:handoutMasterIdLst>
  <p:sldIdLst>
    <p:sldId id="351" r:id="rId2"/>
    <p:sldId id="321" r:id="rId3"/>
    <p:sldId id="349" r:id="rId4"/>
    <p:sldId id="322" r:id="rId5"/>
    <p:sldId id="323" r:id="rId6"/>
    <p:sldId id="363" r:id="rId7"/>
    <p:sldId id="367" r:id="rId8"/>
    <p:sldId id="324" r:id="rId9"/>
    <p:sldId id="388" r:id="rId10"/>
    <p:sldId id="325" r:id="rId11"/>
    <p:sldId id="389" r:id="rId12"/>
    <p:sldId id="390" r:id="rId13"/>
    <p:sldId id="326" r:id="rId14"/>
    <p:sldId id="327" r:id="rId15"/>
    <p:sldId id="356" r:id="rId16"/>
    <p:sldId id="328" r:id="rId17"/>
    <p:sldId id="329" r:id="rId18"/>
    <p:sldId id="330" r:id="rId19"/>
    <p:sldId id="331" r:id="rId20"/>
    <p:sldId id="332" r:id="rId21"/>
    <p:sldId id="333" r:id="rId22"/>
    <p:sldId id="334" r:id="rId23"/>
    <p:sldId id="385" r:id="rId24"/>
    <p:sldId id="352" r:id="rId25"/>
    <p:sldId id="353" r:id="rId26"/>
    <p:sldId id="354" r:id="rId27"/>
    <p:sldId id="355" r:id="rId28"/>
    <p:sldId id="359" r:id="rId29"/>
    <p:sldId id="360" r:id="rId30"/>
    <p:sldId id="396" r:id="rId31"/>
    <p:sldId id="397" r:id="rId32"/>
    <p:sldId id="335" r:id="rId33"/>
    <p:sldId id="336" r:id="rId34"/>
    <p:sldId id="337" r:id="rId35"/>
    <p:sldId id="338" r:id="rId36"/>
    <p:sldId id="365" r:id="rId37"/>
    <p:sldId id="339" r:id="rId38"/>
    <p:sldId id="340" r:id="rId39"/>
    <p:sldId id="357" r:id="rId40"/>
    <p:sldId id="341" r:id="rId41"/>
    <p:sldId id="362" r:id="rId42"/>
    <p:sldId id="342" r:id="rId43"/>
    <p:sldId id="398" r:id="rId44"/>
    <p:sldId id="399" r:id="rId45"/>
    <p:sldId id="343" r:id="rId46"/>
    <p:sldId id="386" r:id="rId47"/>
    <p:sldId id="387" r:id="rId48"/>
    <p:sldId id="364" r:id="rId49"/>
    <p:sldId id="392" r:id="rId50"/>
    <p:sldId id="344" r:id="rId51"/>
    <p:sldId id="368" r:id="rId52"/>
    <p:sldId id="345" r:id="rId53"/>
    <p:sldId id="366" r:id="rId54"/>
    <p:sldId id="346" r:id="rId55"/>
    <p:sldId id="395" r:id="rId56"/>
    <p:sldId id="369" r:id="rId57"/>
    <p:sldId id="370" r:id="rId58"/>
    <p:sldId id="391" r:id="rId59"/>
    <p:sldId id="372" r:id="rId60"/>
    <p:sldId id="394" r:id="rId61"/>
    <p:sldId id="347" r:id="rId62"/>
    <p:sldId id="393" r:id="rId63"/>
    <p:sldId id="348" r:id="rId64"/>
    <p:sldId id="358" r:id="rId65"/>
    <p:sldId id="361" r:id="rId66"/>
    <p:sldId id="373" r:id="rId67"/>
    <p:sldId id="374" r:id="rId68"/>
    <p:sldId id="375" r:id="rId69"/>
    <p:sldId id="376" r:id="rId70"/>
    <p:sldId id="378" r:id="rId71"/>
    <p:sldId id="384" r:id="rId72"/>
    <p:sldId id="377" r:id="rId73"/>
    <p:sldId id="379" r:id="rId74"/>
    <p:sldId id="380" r:id="rId75"/>
    <p:sldId id="383" r:id="rId76"/>
    <p:sldId id="381" r:id="rId77"/>
    <p:sldId id="382"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00" autoAdjust="0"/>
  </p:normalViewPr>
  <p:slideViewPr>
    <p:cSldViewPr snapToGrid="0" snapToObjects="1">
      <p:cViewPr>
        <p:scale>
          <a:sx n="50" d="100"/>
          <a:sy n="50" d="100"/>
        </p:scale>
        <p:origin x="-1504" y="-2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731964-2ABB-4DCD-B3ED-F135631FD21B}" type="datetimeFigureOut">
              <a:rPr lang="en-US" smtClean="0"/>
              <a:t>2/18/16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BB23CF-7437-4006-9419-0684C83F9D6B}" type="slidenum">
              <a:rPr lang="en-US" smtClean="0"/>
              <a:t>‹#›</a:t>
            </a:fld>
            <a:endParaRPr lang="en-US"/>
          </a:p>
        </p:txBody>
      </p:sp>
    </p:spTree>
    <p:extLst>
      <p:ext uri="{BB962C8B-B14F-4D97-AF65-F5344CB8AC3E}">
        <p14:creationId xmlns:p14="http://schemas.microsoft.com/office/powerpoint/2010/main" val="1402525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4FA020-C491-FA46-9161-43C4F8A033AA}" type="datetimeFigureOut">
              <a:rPr lang="en-US" smtClean="0"/>
              <a:t>2/18/16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B1194-AEE7-0E43-B5D2-68D9526D9332}" type="slidenum">
              <a:rPr lang="en-US" smtClean="0"/>
              <a:t>‹#›</a:t>
            </a:fld>
            <a:endParaRPr lang="en-US"/>
          </a:p>
        </p:txBody>
      </p:sp>
    </p:spTree>
    <p:extLst>
      <p:ext uri="{BB962C8B-B14F-4D97-AF65-F5344CB8AC3E}">
        <p14:creationId xmlns:p14="http://schemas.microsoft.com/office/powerpoint/2010/main" val="42556318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image" Target="../media/image52.png"/></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www.answers.com/topic/repea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Absolute_ruler" TargetMode="External"/><Relationship Id="rId4" Type="http://schemas.openxmlformats.org/officeDocument/2006/relationships/hyperlink" Target="http://en.wikipedia.org/wiki/Oppressive" TargetMode="External"/><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n.wikipedia.org/wiki/Absolute_ruler" TargetMode="External"/><Relationship Id="rId4" Type="http://schemas.openxmlformats.org/officeDocument/2006/relationships/hyperlink" Target="http://en.wikipedia.org/wiki/Oppressive" TargetMode="External"/><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en.wikipedia.org/wiki/Absolute_ruler" TargetMode="External"/><Relationship Id="rId4" Type="http://schemas.openxmlformats.org/officeDocument/2006/relationships/hyperlink" Target="http://en.wikipedia.org/wiki/Oppressive" TargetMode="External"/><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Themes</a:t>
            </a:r>
            <a:r>
              <a:rPr lang="en-US" sz="1200" kern="1200" dirty="0" smtClean="0">
                <a:solidFill>
                  <a:schemeClr val="tx1"/>
                </a:solidFill>
                <a:effectLst/>
                <a:latin typeface="+mn-lt"/>
                <a:ea typeface="+mn-ea"/>
                <a:cs typeface="+mn-cs"/>
              </a:rPr>
              <a:t>: The election to the presidency of the frontier aristocrat and common person’s hero, Andrew Jackson, </a:t>
            </a:r>
            <a:r>
              <a:rPr lang="en-US" sz="1200" kern="1200" dirty="0" err="1" smtClean="0">
                <a:solidFill>
                  <a:schemeClr val="tx1"/>
                </a:solidFill>
                <a:effectLst/>
                <a:latin typeface="+mn-lt"/>
                <a:ea typeface="+mn-ea"/>
                <a:cs typeface="+mn-cs"/>
              </a:rPr>
              <a:t>signalled</a:t>
            </a:r>
            <a:r>
              <a:rPr lang="en-US" sz="1200" kern="1200" dirty="0" smtClean="0">
                <a:solidFill>
                  <a:schemeClr val="tx1"/>
                </a:solidFill>
                <a:effectLst/>
                <a:latin typeface="+mn-lt"/>
                <a:ea typeface="+mn-ea"/>
                <a:cs typeface="+mn-cs"/>
              </a:rPr>
              <a:t> the end of the older elitist political leadership represented by John Quincy Adams. A new spirit of mass democracy and popular involvement swept through American society, bringing new energy as well as conflict and corruption to public life.</a:t>
            </a:r>
            <a:r>
              <a:rPr lang="en-US" dirty="0" smtClean="0">
                <a:effectLst/>
              </a:rPr>
              <a:t> </a:t>
            </a:r>
          </a:p>
          <a:p>
            <a:r>
              <a:rPr lang="en-US" sz="1200" kern="1200" dirty="0" smtClean="0">
                <a:solidFill>
                  <a:schemeClr val="tx1"/>
                </a:solidFill>
                <a:effectLst/>
                <a:latin typeface="+mn-lt"/>
                <a:ea typeface="+mn-ea"/>
                <a:cs typeface="+mn-cs"/>
              </a:rPr>
              <a:t> </a:t>
            </a:r>
          </a:p>
          <a:p>
            <a:pPr hangingPunct="0"/>
            <a:r>
              <a:rPr lang="en-US" sz="1200" b="1" kern="1200" dirty="0" smtClean="0">
                <a:solidFill>
                  <a:schemeClr val="tx1"/>
                </a:solidFill>
                <a:effectLst/>
                <a:latin typeface="+mn-lt"/>
                <a:ea typeface="+mn-ea"/>
                <a:cs typeface="+mn-cs"/>
              </a:rPr>
              <a:t>Theme:</a:t>
            </a:r>
            <a:r>
              <a:rPr lang="en-US" sz="1200" kern="1200" dirty="0" smtClean="0">
                <a:solidFill>
                  <a:schemeClr val="tx1"/>
                </a:solidFill>
                <a:effectLst/>
                <a:latin typeface="+mn-lt"/>
                <a:ea typeface="+mn-ea"/>
                <a:cs typeface="+mn-cs"/>
              </a:rPr>
              <a:t> Jackson successfully mobilized the techniques of the New Democracy and presidential power to win a series of dramatic political battles against his enemies. But by the late 1830s, his Whig opponents had learned to use the same popular political weapons against the Democrats, signaling the emergence of the second American party system. While they represented different constituencies and to some degree different ideologies, the Democrats and Whigs both carried forward the legacy of American republicanism.</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Theme:</a:t>
            </a:r>
            <a:r>
              <a:rPr lang="en-US" sz="1200" kern="1200" dirty="0" smtClean="0">
                <a:solidFill>
                  <a:schemeClr val="tx1"/>
                </a:solidFill>
                <a:effectLst/>
                <a:latin typeface="+mn-lt"/>
                <a:ea typeface="+mn-ea"/>
                <a:cs typeface="+mn-cs"/>
              </a:rPr>
              <a:t> Amidst the whirl of democratic politics, issues of </a:t>
            </a:r>
            <a:r>
              <a:rPr lang="en-US" sz="1200" kern="1200" dirty="0" smtClean="0">
                <a:solidFill>
                  <a:schemeClr val="tx1"/>
                </a:solidFill>
                <a:effectLst/>
                <a:latin typeface="+mn-lt"/>
                <a:ea typeface="+mn-ea"/>
                <a:cs typeface="+mn-cs"/>
              </a:rPr>
              <a:t>tariffs</a:t>
            </a:r>
            <a:r>
              <a:rPr lang="en-US" sz="1200" kern="1200" dirty="0" smtClean="0">
                <a:solidFill>
                  <a:schemeClr val="tx1"/>
                </a:solidFill>
                <a:effectLst/>
                <a:latin typeface="+mn-lt"/>
                <a:ea typeface="+mn-ea"/>
                <a:cs typeface="+mn-cs"/>
              </a:rPr>
              <a:t>, financial instability, Indian policy, and possible American expansion into newly independent Texas indicated that difficult sectional and economic problems were festering beneath the surface that were not being very successfully addressed.</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2</a:t>
            </a:fld>
            <a:endParaRPr lang="en-US"/>
          </a:p>
        </p:txBody>
      </p:sp>
    </p:spTree>
    <p:extLst>
      <p:ext uri="{BB962C8B-B14F-4D97-AF65-F5344CB8AC3E}">
        <p14:creationId xmlns:p14="http://schemas.microsoft.com/office/powerpoint/2010/main" val="180777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George Washington and his administration pushed for civilization, thinking that they could solve the “Indian problem” by civilizing the tribes and assimilating them into the states. But by the 1820s, racial categories had evolved and it seemed more and more clear that whites would never accept Native Americans as equals, and would never respect their right to their land.</a:t>
            </a:r>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17</a:t>
            </a:fld>
            <a:endParaRPr lang="en-US"/>
          </a:p>
        </p:txBody>
      </p:sp>
    </p:spTree>
    <p:extLst>
      <p:ext uri="{BB962C8B-B14F-4D97-AF65-F5344CB8AC3E}">
        <p14:creationId xmlns:p14="http://schemas.microsoft.com/office/powerpoint/2010/main" val="2362516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29057" indent="-280406">
              <a:defRPr sz="1200">
                <a:solidFill>
                  <a:schemeClr val="tx1"/>
                </a:solidFill>
                <a:latin typeface="Calibri" charset="0"/>
                <a:ea typeface="ＭＳ Ｐゴシック" charset="0"/>
              </a:defRPr>
            </a:lvl2pPr>
            <a:lvl3pPr marL="1121626" indent="-224325">
              <a:defRPr sz="1200">
                <a:solidFill>
                  <a:schemeClr val="tx1"/>
                </a:solidFill>
                <a:latin typeface="Calibri" charset="0"/>
                <a:ea typeface="ＭＳ Ｐゴシック" charset="0"/>
              </a:defRPr>
            </a:lvl3pPr>
            <a:lvl4pPr marL="1570276" indent="-224325">
              <a:defRPr sz="1200">
                <a:solidFill>
                  <a:schemeClr val="tx1"/>
                </a:solidFill>
                <a:latin typeface="Calibri" charset="0"/>
                <a:ea typeface="ＭＳ Ｐゴシック" charset="0"/>
              </a:defRPr>
            </a:lvl4pPr>
            <a:lvl5pPr marL="2018927" indent="-224325">
              <a:defRPr sz="1200">
                <a:solidFill>
                  <a:schemeClr val="tx1"/>
                </a:solidFill>
                <a:latin typeface="Calibri" charset="0"/>
                <a:ea typeface="ＭＳ Ｐゴシック" charset="0"/>
              </a:defRPr>
            </a:lvl5pPr>
            <a:lvl6pPr marL="2467577" indent="-224325" eaLnBrk="0" fontAlgn="base" hangingPunct="0">
              <a:spcBef>
                <a:spcPct val="30000"/>
              </a:spcBef>
              <a:spcAft>
                <a:spcPct val="0"/>
              </a:spcAft>
              <a:defRPr sz="1200">
                <a:solidFill>
                  <a:schemeClr val="tx1"/>
                </a:solidFill>
                <a:latin typeface="Calibri" charset="0"/>
                <a:ea typeface="ＭＳ Ｐゴシック" charset="0"/>
              </a:defRPr>
            </a:lvl6pPr>
            <a:lvl7pPr marL="2916227" indent="-224325" eaLnBrk="0" fontAlgn="base" hangingPunct="0">
              <a:spcBef>
                <a:spcPct val="30000"/>
              </a:spcBef>
              <a:spcAft>
                <a:spcPct val="0"/>
              </a:spcAft>
              <a:defRPr sz="1200">
                <a:solidFill>
                  <a:schemeClr val="tx1"/>
                </a:solidFill>
                <a:latin typeface="Calibri" charset="0"/>
                <a:ea typeface="ＭＳ Ｐゴシック" charset="0"/>
              </a:defRPr>
            </a:lvl7pPr>
            <a:lvl8pPr marL="3364878" indent="-224325" eaLnBrk="0" fontAlgn="base" hangingPunct="0">
              <a:spcBef>
                <a:spcPct val="30000"/>
              </a:spcBef>
              <a:spcAft>
                <a:spcPct val="0"/>
              </a:spcAft>
              <a:defRPr sz="1200">
                <a:solidFill>
                  <a:schemeClr val="tx1"/>
                </a:solidFill>
                <a:latin typeface="Calibri" charset="0"/>
                <a:ea typeface="ＭＳ Ｐゴシック" charset="0"/>
              </a:defRPr>
            </a:lvl8pPr>
            <a:lvl9pPr marL="3813528" indent="-224325" eaLnBrk="0" fontAlgn="base" hangingPunct="0">
              <a:spcBef>
                <a:spcPct val="30000"/>
              </a:spcBef>
              <a:spcAft>
                <a:spcPct val="0"/>
              </a:spcAft>
              <a:defRPr sz="1200">
                <a:solidFill>
                  <a:schemeClr val="tx1"/>
                </a:solidFill>
                <a:latin typeface="Calibri" charset="0"/>
                <a:ea typeface="ＭＳ Ｐゴシック" charset="0"/>
              </a:defRPr>
            </a:lvl9pPr>
          </a:lstStyle>
          <a:p>
            <a:fld id="{6E13B94C-87C8-9548-8421-F578B6682E72}" type="slidenum">
              <a:rPr lang="en-US">
                <a:latin typeface="Times New Roman" charset="0"/>
              </a:rPr>
              <a:pPr/>
              <a:t>30</a:t>
            </a:fld>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Major exception to Jackson’s Indian policies</a:t>
            </a:r>
          </a:p>
          <a:p>
            <a:endParaRPr lang="en-US" dirty="0" smtClean="0"/>
          </a:p>
          <a:p>
            <a:r>
              <a:rPr lang="en-US" dirty="0" smtClean="0"/>
              <a:t>	Resisted and were mostly successful</a:t>
            </a:r>
          </a:p>
          <a:p>
            <a:endParaRPr lang="en-US" dirty="0" smtClean="0"/>
          </a:p>
          <a:p>
            <a:r>
              <a:rPr lang="en-US" dirty="0" smtClean="0"/>
              <a:t>	Second Seminole War;</a:t>
            </a:r>
          </a:p>
          <a:p>
            <a:r>
              <a:rPr lang="en-US" dirty="0" smtClean="0"/>
              <a:t>	led by Chief Osceola</a:t>
            </a:r>
          </a:p>
          <a:p>
            <a:endParaRPr lang="en-US" dirty="0" smtClean="0"/>
          </a:p>
          <a:p>
            <a:r>
              <a:rPr lang="en-US" dirty="0" smtClean="0"/>
              <a:t>	Escaped, hid out in the Everglades and adopted an an entire new lifestyle</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31</a:t>
            </a:fld>
            <a:endParaRPr lang="en-US"/>
          </a:p>
        </p:txBody>
      </p:sp>
    </p:spTree>
    <p:extLst>
      <p:ext uri="{BB962C8B-B14F-4D97-AF65-F5344CB8AC3E}">
        <p14:creationId xmlns:p14="http://schemas.microsoft.com/office/powerpoint/2010/main" val="2866686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sz="2100" b="1" dirty="0" smtClean="0">
                <a:latin typeface="Calisto MT" charset="0"/>
              </a:rPr>
              <a:t>Tariff of 1824 had raised rates from 23% to 37%</a:t>
            </a:r>
          </a:p>
          <a:p>
            <a:pPr eaLnBrk="1" hangingPunct="1">
              <a:lnSpc>
                <a:spcPct val="90000"/>
              </a:lnSpc>
            </a:pPr>
            <a:r>
              <a:rPr lang="en-US" sz="2200" b="1" dirty="0" smtClean="0">
                <a:solidFill>
                  <a:schemeClr val="accent2"/>
                </a:solidFill>
                <a:effectLst>
                  <a:outerShdw blurRad="38100" dist="38100" dir="2700000" algn="tl">
                    <a:srgbClr val="FFFFFF"/>
                  </a:outerShdw>
                </a:effectLst>
                <a:latin typeface="Calisto MT" charset="0"/>
              </a:rPr>
              <a:t>Tariff of 1828</a:t>
            </a:r>
            <a:r>
              <a:rPr lang="en-US" sz="2200" b="1" dirty="0" smtClean="0">
                <a:latin typeface="Calisto MT" charset="0"/>
              </a:rPr>
              <a:t> increased some rates to 45%</a:t>
            </a:r>
          </a:p>
          <a:p>
            <a:pPr lvl="1" eaLnBrk="1" hangingPunct="1">
              <a:lnSpc>
                <a:spcPct val="90000"/>
              </a:lnSpc>
            </a:pPr>
            <a:r>
              <a:rPr lang="en-US" sz="2000" b="1" dirty="0" smtClean="0">
                <a:latin typeface="Calisto MT" charset="0"/>
              </a:rPr>
              <a:t>Protested as </a:t>
            </a:r>
            <a:r>
              <a:rPr lang="en-US" sz="2000" b="1" dirty="0" smtClean="0">
                <a:solidFill>
                  <a:srgbClr val="93E3FF"/>
                </a:solidFill>
                <a:effectLst>
                  <a:outerShdw blurRad="38100" dist="38100" dir="2700000" algn="tl">
                    <a:srgbClr val="FFFFFF"/>
                  </a:outerShdw>
                </a:effectLst>
                <a:latin typeface="Calisto MT" charset="0"/>
              </a:rPr>
              <a:t>the </a:t>
            </a:r>
            <a:r>
              <a:rPr lang="ja-JP" altLang="en-US" sz="2000" b="1" dirty="0" smtClean="0">
                <a:solidFill>
                  <a:srgbClr val="93E3FF"/>
                </a:solidFill>
                <a:effectLst>
                  <a:outerShdw blurRad="38100" dist="38100" dir="2700000" algn="tl">
                    <a:srgbClr val="FFFFFF"/>
                  </a:outerShdw>
                </a:effectLst>
                <a:latin typeface="Calisto MT" charset="0"/>
              </a:rPr>
              <a:t>“</a:t>
            </a:r>
            <a:r>
              <a:rPr lang="en-US" sz="2000" b="1" dirty="0" smtClean="0">
                <a:solidFill>
                  <a:srgbClr val="93E3FF"/>
                </a:solidFill>
                <a:effectLst>
                  <a:outerShdw blurRad="38100" dist="38100" dir="2700000" algn="tl">
                    <a:srgbClr val="FFFFFF"/>
                  </a:outerShdw>
                </a:effectLst>
                <a:latin typeface="Calisto MT" charset="0"/>
              </a:rPr>
              <a:t>Tariff of Abominations</a:t>
            </a:r>
            <a:r>
              <a:rPr lang="ja-JP" altLang="en-US" sz="2000" b="1" dirty="0" smtClean="0">
                <a:solidFill>
                  <a:srgbClr val="93E3FF"/>
                </a:solidFill>
                <a:effectLst>
                  <a:outerShdw blurRad="38100" dist="38100" dir="2700000" algn="tl">
                    <a:srgbClr val="FFFFFF"/>
                  </a:outerShdw>
                </a:effectLst>
                <a:latin typeface="Calisto MT" charset="0"/>
              </a:rPr>
              <a:t>”</a:t>
            </a:r>
            <a:endParaRPr lang="en-US" sz="2000" b="1" dirty="0" smtClean="0">
              <a:solidFill>
                <a:srgbClr val="93E3FF"/>
              </a:solidFill>
              <a:effectLst>
                <a:outerShdw blurRad="38100" dist="38100" dir="2700000" algn="tl">
                  <a:srgbClr val="FFFFFF"/>
                </a:outerShdw>
              </a:effectLst>
              <a:latin typeface="Calisto MT" charset="0"/>
            </a:endParaRPr>
          </a:p>
          <a:p>
            <a:pPr lvl="1" eaLnBrk="1" hangingPunct="1">
              <a:lnSpc>
                <a:spcPct val="90000"/>
              </a:lnSpc>
            </a:pPr>
            <a:r>
              <a:rPr lang="en-US" sz="2000" b="1" dirty="0" smtClean="0">
                <a:latin typeface="Calisto MT" charset="0"/>
              </a:rPr>
              <a:t>SC protest:  Calhoun</a:t>
            </a:r>
            <a:r>
              <a:rPr lang="ja-JP" altLang="en-US" sz="2000" b="1" dirty="0" smtClean="0">
                <a:latin typeface="Calisto MT" charset="0"/>
              </a:rPr>
              <a:t>’</a:t>
            </a:r>
            <a:r>
              <a:rPr lang="en-US" sz="2000" b="1" dirty="0" smtClean="0">
                <a:latin typeface="Calisto MT" charset="0"/>
              </a:rPr>
              <a:t>s </a:t>
            </a:r>
            <a:r>
              <a:rPr lang="ja-JP" altLang="en-US" sz="2000" b="1" dirty="0" smtClean="0">
                <a:latin typeface="Calisto MT" charset="0"/>
              </a:rPr>
              <a:t>“</a:t>
            </a:r>
            <a:r>
              <a:rPr lang="en-US" sz="2000" b="1" dirty="0" smtClean="0">
                <a:latin typeface="Calisto MT" charset="0"/>
              </a:rPr>
              <a:t>SC Exposition and Protest</a:t>
            </a:r>
            <a:r>
              <a:rPr lang="ja-JP" altLang="en-US" sz="2000" b="1" dirty="0" smtClean="0">
                <a:latin typeface="Calisto MT" charset="0"/>
              </a:rPr>
              <a:t>”</a:t>
            </a:r>
            <a:endParaRPr lang="en-US" sz="2000" b="1" dirty="0" smtClean="0">
              <a:latin typeface="Calisto MT" charset="0"/>
            </a:endParaRPr>
          </a:p>
          <a:p>
            <a:pPr marL="1143000" lvl="2" eaLnBrk="1" hangingPunct="1">
              <a:lnSpc>
                <a:spcPct val="90000"/>
              </a:lnSpc>
            </a:pPr>
            <a:r>
              <a:rPr lang="en-US" sz="1900" b="1" dirty="0" smtClean="0">
                <a:latin typeface="Calisto MT" charset="0"/>
              </a:rPr>
              <a:t>Theory of nullification reborn</a:t>
            </a:r>
          </a:p>
          <a:p>
            <a:pPr marL="1143000" lvl="2" eaLnBrk="1" hangingPunct="1">
              <a:lnSpc>
                <a:spcPct val="90000"/>
              </a:lnSpc>
            </a:pPr>
            <a:r>
              <a:rPr lang="en-US" sz="1900" b="1" dirty="0" smtClean="0">
                <a:latin typeface="Calisto MT" charset="0"/>
              </a:rPr>
              <a:t>Protection against the </a:t>
            </a:r>
            <a:r>
              <a:rPr lang="ja-JP" altLang="en-US" sz="1900" b="1" dirty="0" smtClean="0">
                <a:latin typeface="Calisto MT" charset="0"/>
              </a:rPr>
              <a:t>“</a:t>
            </a:r>
            <a:r>
              <a:rPr lang="en-US" sz="1900" b="1" dirty="0" smtClean="0">
                <a:latin typeface="Calisto MT" charset="0"/>
              </a:rPr>
              <a:t>tyranny of the majority</a:t>
            </a:r>
            <a:r>
              <a:rPr lang="ja-JP" altLang="en-US" sz="1900" b="1" dirty="0" smtClean="0">
                <a:latin typeface="Calisto MT" charset="0"/>
              </a:rPr>
              <a:t>”</a:t>
            </a:r>
            <a:endParaRPr lang="en-US" altLang="ja-JP" sz="1900" b="1" dirty="0" smtClean="0">
              <a:latin typeface="Calisto MT" charset="0"/>
            </a:endParaRPr>
          </a:p>
          <a:p>
            <a:pPr marL="1143000" lvl="2" eaLnBrk="1" hangingPunct="1">
              <a:lnSpc>
                <a:spcPct val="90000"/>
              </a:lnSpc>
            </a:pPr>
            <a:r>
              <a:rPr lang="en-US" sz="1900" b="1" dirty="0" smtClean="0">
                <a:latin typeface="Calisto MT" charset="0"/>
              </a:rPr>
              <a:t>	</a:t>
            </a:r>
            <a:r>
              <a:rPr lang="en-US" sz="1200" kern="1200" dirty="0" smtClean="0">
                <a:solidFill>
                  <a:schemeClr val="tx1"/>
                </a:solidFill>
                <a:latin typeface="+mn-lt"/>
                <a:ea typeface="+mn-ea"/>
                <a:cs typeface="+mn-cs"/>
              </a:rPr>
              <a:t>The tariff raised prices on imported manufactured goods made of wool and iron, which enraged South Carolina, because they'd put all their money into slavery, and none into industry. </a:t>
            </a:r>
            <a:endParaRPr lang="en-US" sz="1900" b="1" dirty="0" smtClean="0">
              <a:latin typeface="Calisto MT" charset="0"/>
            </a:endParaRPr>
          </a:p>
          <a:p>
            <a:pPr eaLnBrk="1" hangingPunct="1">
              <a:lnSpc>
                <a:spcPct val="90000"/>
              </a:lnSpc>
            </a:pPr>
            <a:r>
              <a:rPr lang="en-US" sz="2000" b="1" dirty="0" smtClean="0">
                <a:solidFill>
                  <a:schemeClr val="accent2"/>
                </a:solidFill>
                <a:effectLst>
                  <a:outerShdw blurRad="38100" dist="38100" dir="2700000" algn="tl">
                    <a:srgbClr val="FFFFFF"/>
                  </a:outerShdw>
                </a:effectLst>
                <a:latin typeface="Calisto MT" charset="0"/>
              </a:rPr>
              <a:t>Tariff of 1832 passed</a:t>
            </a:r>
          </a:p>
          <a:p>
            <a:pPr lvl="1" eaLnBrk="1" hangingPunct="1">
              <a:lnSpc>
                <a:spcPct val="90000"/>
              </a:lnSpc>
            </a:pPr>
            <a:r>
              <a:rPr lang="en-US" sz="1800" b="1" dirty="0" smtClean="0">
                <a:solidFill>
                  <a:srgbClr val="FF5D5D"/>
                </a:solidFill>
                <a:effectLst>
                  <a:outerShdw blurRad="38100" dist="38100" dir="2700000" algn="tl">
                    <a:srgbClr val="FFFFFF"/>
                  </a:outerShdw>
                </a:effectLst>
                <a:latin typeface="Calisto MT" charset="0"/>
              </a:rPr>
              <a:t>SC passes Ordinance of Nullification </a:t>
            </a:r>
            <a:r>
              <a:rPr lang="en-US" sz="1800" b="1" dirty="0" smtClean="0">
                <a:latin typeface="Calisto MT" charset="0"/>
              </a:rPr>
              <a:t>– </a:t>
            </a:r>
            <a:r>
              <a:rPr lang="en-US" sz="1800" b="1" dirty="0" smtClean="0">
                <a:solidFill>
                  <a:schemeClr val="tx1"/>
                </a:solidFill>
                <a:latin typeface="Calisto MT" charset="0"/>
              </a:rPr>
              <a:t>seems to be only solution to solve both protective tariff issue &amp; impending problem of abolition of slavery</a:t>
            </a:r>
          </a:p>
          <a:p>
            <a:pPr eaLnBrk="1" hangingPunct="1">
              <a:lnSpc>
                <a:spcPct val="90000"/>
              </a:lnSpc>
            </a:pPr>
            <a:r>
              <a:rPr lang="en-US" sz="2000" b="1" dirty="0" smtClean="0">
                <a:latin typeface="Calisto MT" charset="0"/>
              </a:rPr>
              <a:t>Jackson issues </a:t>
            </a:r>
            <a:r>
              <a:rPr lang="en-US" sz="2000" b="1" i="1" dirty="0" smtClean="0">
                <a:solidFill>
                  <a:schemeClr val="accent2"/>
                </a:solidFill>
                <a:effectLst>
                  <a:outerShdw blurRad="38100" dist="38100" dir="2700000" algn="tl">
                    <a:srgbClr val="FFFFFF"/>
                  </a:outerShdw>
                </a:effectLst>
                <a:latin typeface="Calisto MT" charset="0"/>
              </a:rPr>
              <a:t>Proclamation to People of SC</a:t>
            </a:r>
          </a:p>
          <a:p>
            <a:pPr lvl="1" eaLnBrk="1" hangingPunct="1">
              <a:lnSpc>
                <a:spcPct val="90000"/>
              </a:lnSpc>
            </a:pPr>
            <a:r>
              <a:rPr lang="en-US" sz="2000" b="1" dirty="0" smtClean="0">
                <a:latin typeface="Calisto MT" charset="0"/>
              </a:rPr>
              <a:t>Defines nullification as </a:t>
            </a:r>
            <a:r>
              <a:rPr lang="ja-JP" altLang="en-US" sz="2000" b="1" dirty="0" smtClean="0">
                <a:latin typeface="Calisto MT" charset="0"/>
              </a:rPr>
              <a:t>“</a:t>
            </a:r>
            <a:r>
              <a:rPr lang="en-US" sz="2000" b="1" dirty="0" smtClean="0">
                <a:latin typeface="Calisto MT" charset="0"/>
              </a:rPr>
              <a:t>treason</a:t>
            </a:r>
            <a:r>
              <a:rPr lang="ja-JP" altLang="en-US" sz="2000" b="1" dirty="0" smtClean="0">
                <a:latin typeface="Calisto MT" charset="0"/>
              </a:rPr>
              <a:t>”</a:t>
            </a:r>
            <a:endParaRPr lang="en-US" sz="2000" b="1" dirty="0" smtClean="0">
              <a:latin typeface="Calisto MT" charset="0"/>
            </a:endParaRPr>
          </a:p>
          <a:p>
            <a:pPr lvl="1" eaLnBrk="1" hangingPunct="1">
              <a:lnSpc>
                <a:spcPct val="90000"/>
              </a:lnSpc>
            </a:pPr>
            <a:r>
              <a:rPr lang="en-US" sz="2000" b="1" dirty="0" smtClean="0">
                <a:latin typeface="Calisto MT" charset="0"/>
              </a:rPr>
              <a:t>No defiance of federal law will be permitted!</a:t>
            </a:r>
          </a:p>
          <a:p>
            <a:pPr lvl="1" eaLnBrk="1" hangingPunct="1">
              <a:lnSpc>
                <a:spcPct val="90000"/>
              </a:lnSpc>
            </a:pPr>
            <a:r>
              <a:rPr lang="en-US" sz="2000" b="1" dirty="0" smtClean="0">
                <a:latin typeface="Calisto MT" charset="0"/>
              </a:rPr>
              <a:t>Threatens force</a:t>
            </a:r>
          </a:p>
          <a:p>
            <a:pPr eaLnBrk="1" hangingPunct="1">
              <a:lnSpc>
                <a:spcPct val="90000"/>
              </a:lnSpc>
            </a:pPr>
            <a:r>
              <a:rPr lang="en-US" sz="2000" b="1" dirty="0" smtClean="0">
                <a:latin typeface="Calisto MT" charset="0"/>
              </a:rPr>
              <a:t>Compromise:</a:t>
            </a:r>
          </a:p>
          <a:p>
            <a:pPr lvl="1" eaLnBrk="1" hangingPunct="1">
              <a:lnSpc>
                <a:spcPct val="90000"/>
              </a:lnSpc>
            </a:pPr>
            <a:r>
              <a:rPr lang="en-US" sz="2000" b="1" dirty="0" smtClean="0">
                <a:solidFill>
                  <a:srgbClr val="EABF8C"/>
                </a:solidFill>
                <a:effectLst>
                  <a:outerShdw blurRad="38100" dist="38100" dir="2700000" algn="tl">
                    <a:srgbClr val="FFFFFF"/>
                  </a:outerShdw>
                </a:effectLst>
                <a:latin typeface="Calisto MT" charset="0"/>
              </a:rPr>
              <a:t>Tariff of 1833 </a:t>
            </a:r>
            <a:r>
              <a:rPr lang="en-US" sz="2000" b="1" dirty="0" smtClean="0">
                <a:latin typeface="Calisto MT" charset="0"/>
              </a:rPr>
              <a:t>= gradual tariff reductions</a:t>
            </a:r>
          </a:p>
          <a:p>
            <a:pPr lvl="1" eaLnBrk="1" hangingPunct="1">
              <a:lnSpc>
                <a:spcPct val="90000"/>
              </a:lnSpc>
            </a:pPr>
            <a:r>
              <a:rPr lang="en-US" sz="2000" b="1" dirty="0" smtClean="0">
                <a:solidFill>
                  <a:srgbClr val="93E3FF"/>
                </a:solidFill>
                <a:effectLst>
                  <a:outerShdw blurRad="38100" dist="38100" dir="2700000" algn="tl">
                    <a:srgbClr val="FFFFFF"/>
                  </a:outerShdw>
                </a:effectLst>
                <a:latin typeface="Calisto MT" charset="0"/>
              </a:rPr>
              <a:t>Force Bill </a:t>
            </a:r>
            <a:r>
              <a:rPr lang="en-US" sz="2000" b="1" dirty="0" smtClean="0">
                <a:latin typeface="Calisto MT" charset="0"/>
              </a:rPr>
              <a:t>– gives P power to use force to stop treasonous activities</a:t>
            </a:r>
          </a:p>
          <a:p>
            <a:pPr lvl="1" eaLnBrk="1" hangingPunct="1">
              <a:lnSpc>
                <a:spcPct val="90000"/>
              </a:lnSpc>
            </a:pPr>
            <a:r>
              <a:rPr lang="en-US" sz="2000" b="1" dirty="0" smtClean="0">
                <a:latin typeface="Calisto MT" charset="0"/>
              </a:rPr>
              <a:t>SC repeals its Nullification Ordinance BUT then goes on &amp; nullifies the Force Bill!</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32</a:t>
            </a:fld>
            <a:endParaRPr lang="en-US"/>
          </a:p>
        </p:txBody>
      </p:sp>
    </p:spTree>
    <p:extLst>
      <p:ext uri="{BB962C8B-B14F-4D97-AF65-F5344CB8AC3E}">
        <p14:creationId xmlns:p14="http://schemas.microsoft.com/office/powerpoint/2010/main" val="1343282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solidFill>
                  <a:srgbClr val="FFEFAD"/>
                </a:solidFill>
                <a:effectLst>
                  <a:outerShdw blurRad="38100" dist="38100" dir="2700000" algn="tl">
                    <a:srgbClr val="FFFFFF"/>
                  </a:outerShdw>
                </a:effectLst>
                <a:latin typeface="Old Town" charset="0"/>
              </a:rPr>
              <a:t>Prime Reflection of Sectional Conflict</a:t>
            </a:r>
          </a:p>
          <a:p>
            <a:pPr eaLnBrk="1" hangingPunct="1">
              <a:spcBef>
                <a:spcPct val="50000"/>
              </a:spcBef>
              <a:buClr>
                <a:srgbClr val="FF9966"/>
              </a:buClr>
              <a:buFont typeface="PressWriter Symbols" charset="0"/>
              <a:buNone/>
            </a:pPr>
            <a:r>
              <a:rPr lang="en-US" sz="1800" b="1" dirty="0" smtClean="0">
                <a:solidFill>
                  <a:srgbClr val="663300"/>
                </a:solidFill>
                <a:effectLst>
                  <a:outerShdw blurRad="38100" dist="38100" dir="2700000" algn="tl">
                    <a:srgbClr val="FFFFFF"/>
                  </a:outerShdw>
                </a:effectLst>
                <a:latin typeface="Comic Sans MS" charset="0"/>
              </a:rPr>
              <a:t> </a:t>
            </a:r>
            <a:r>
              <a:rPr lang="en-US" sz="1600" b="1" u="sng" dirty="0" smtClean="0">
                <a:solidFill>
                  <a:schemeClr val="accent2"/>
                </a:solidFill>
                <a:effectLst>
                  <a:outerShdw blurRad="38100" dist="38100" dir="2700000" algn="tl">
                    <a:srgbClr val="FFFFFF"/>
                  </a:outerShdw>
                </a:effectLst>
                <a:latin typeface="Comic Sans MS" charset="0"/>
              </a:rPr>
              <a:t>Webster</a:t>
            </a:r>
            <a:r>
              <a:rPr lang="en-US" sz="1600" b="1" dirty="0" smtClean="0">
                <a:solidFill>
                  <a:schemeClr val="accent2"/>
                </a:solidFill>
                <a:effectLst>
                  <a:outerShdw blurRad="38100" dist="38100" dir="2700000" algn="tl">
                    <a:srgbClr val="FFFFFF"/>
                  </a:outerShdw>
                </a:effectLst>
                <a:latin typeface="Comic Sans MS" charset="0"/>
              </a:rPr>
              <a:t>:</a:t>
            </a:r>
            <a:r>
              <a:rPr lang="en-US" sz="1600" b="1" dirty="0" smtClean="0">
                <a:solidFill>
                  <a:srgbClr val="663300"/>
                </a:solidFill>
                <a:effectLst>
                  <a:outerShdw blurRad="38100" dist="38100" dir="2700000" algn="tl">
                    <a:srgbClr val="FFFFFF"/>
                  </a:outerShdw>
                </a:effectLst>
                <a:latin typeface="Comic Sans MS" charset="0"/>
              </a:rPr>
              <a:t/>
            </a:r>
            <a:br>
              <a:rPr lang="en-US" sz="1600" b="1" dirty="0" smtClean="0">
                <a:solidFill>
                  <a:srgbClr val="663300"/>
                </a:solidFill>
                <a:effectLst>
                  <a:outerShdw blurRad="38100" dist="38100" dir="2700000" algn="tl">
                    <a:srgbClr val="FFFFFF"/>
                  </a:outerShdw>
                </a:effectLst>
                <a:latin typeface="Comic Sans MS" charset="0"/>
              </a:rPr>
            </a:br>
            <a:r>
              <a:rPr lang="en-US" sz="1600" b="1" dirty="0" smtClean="0">
                <a:solidFill>
                  <a:srgbClr val="663300"/>
                </a:solidFill>
                <a:latin typeface="Comic Sans MS" charset="0"/>
              </a:rPr>
              <a:t>    </a:t>
            </a:r>
            <a:r>
              <a:rPr lang="ja-JP" altLang="en-US" b="1" dirty="0" smtClean="0">
                <a:solidFill>
                  <a:srgbClr val="663300"/>
                </a:solidFill>
                <a:latin typeface="Comic Sans MS" charset="0"/>
              </a:rPr>
              <a:t>“</a:t>
            </a:r>
            <a:r>
              <a:rPr lang="en-US" b="1" i="1" dirty="0" smtClean="0">
                <a:solidFill>
                  <a:srgbClr val="421C5E"/>
                </a:solidFill>
                <a:latin typeface="Comic Sans MS" charset="0"/>
              </a:rPr>
              <a:t>Liberty and Union, now and forever, one and inseparable.</a:t>
            </a:r>
            <a:r>
              <a:rPr lang="ja-JP" altLang="en-US" b="1" i="1" dirty="0" smtClean="0">
                <a:solidFill>
                  <a:srgbClr val="421C5E"/>
                </a:solidFill>
                <a:latin typeface="Comic Sans MS" charset="0"/>
              </a:rPr>
              <a:t>”</a:t>
            </a:r>
            <a:endParaRPr lang="en-US" b="1" i="1" dirty="0" smtClean="0">
              <a:solidFill>
                <a:srgbClr val="421C5E"/>
              </a:solidFill>
              <a:latin typeface="Comic Sans MS" charset="0"/>
            </a:endParaRPr>
          </a:p>
          <a:p>
            <a:pPr eaLnBrk="1" hangingPunct="1">
              <a:spcBef>
                <a:spcPct val="50000"/>
              </a:spcBef>
              <a:buClr>
                <a:srgbClr val="FF9966"/>
              </a:buClr>
              <a:buFont typeface="PressWriter Symbols" charset="0"/>
              <a:buNone/>
            </a:pPr>
            <a:r>
              <a:rPr lang="en-US" b="1" i="1" dirty="0" smtClean="0">
                <a:solidFill>
                  <a:srgbClr val="421C5E"/>
                </a:solidFill>
                <a:latin typeface="Comic Sans MS" charset="0"/>
              </a:rPr>
              <a:t>		….nothing more than a </a:t>
            </a:r>
            <a:r>
              <a:rPr lang="ja-JP" altLang="en-US" b="1" i="1" dirty="0" smtClean="0">
                <a:solidFill>
                  <a:srgbClr val="421C5E"/>
                </a:solidFill>
                <a:latin typeface="Comic Sans MS" charset="0"/>
              </a:rPr>
              <a:t>“</a:t>
            </a:r>
            <a:r>
              <a:rPr lang="en-US" b="1" i="1" dirty="0" smtClean="0">
                <a:solidFill>
                  <a:srgbClr val="421C5E"/>
                </a:solidFill>
                <a:latin typeface="Comic Sans MS" charset="0"/>
              </a:rPr>
              <a:t>rope of sand.</a:t>
            </a:r>
            <a:r>
              <a:rPr lang="ja-JP" altLang="en-US" b="1" i="1" dirty="0" smtClean="0">
                <a:solidFill>
                  <a:srgbClr val="421C5E"/>
                </a:solidFill>
                <a:latin typeface="Comic Sans MS" charset="0"/>
              </a:rPr>
              <a:t>”</a:t>
            </a:r>
            <a:r>
              <a:rPr lang="en-US" b="1" i="1" dirty="0" smtClean="0">
                <a:solidFill>
                  <a:srgbClr val="421C5E"/>
                </a:solidFill>
                <a:latin typeface="Comic Sans MS" charset="0"/>
              </a:rPr>
              <a:t>  </a:t>
            </a:r>
          </a:p>
          <a:p>
            <a:pPr eaLnBrk="1" hangingPunct="1">
              <a:spcBef>
                <a:spcPct val="50000"/>
              </a:spcBef>
              <a:buClr>
                <a:srgbClr val="FF9966"/>
              </a:buClr>
              <a:buFont typeface="PressWriter Symbols" charset="0"/>
              <a:buNone/>
            </a:pPr>
            <a:r>
              <a:rPr lang="en-US" sz="1600" b="1" i="1" dirty="0" smtClean="0">
                <a:solidFill>
                  <a:srgbClr val="686868"/>
                </a:solidFill>
                <a:latin typeface="Comic Sans MS" charset="0"/>
              </a:rPr>
              <a:t>			</a:t>
            </a:r>
            <a:r>
              <a:rPr lang="en-US" b="1" i="1" dirty="0" smtClean="0">
                <a:solidFill>
                  <a:srgbClr val="E8D19D"/>
                </a:solidFill>
                <a:latin typeface="Comic Sans MS" charset="0"/>
              </a:rPr>
              <a:t>Impact of Webster</a:t>
            </a:r>
            <a:r>
              <a:rPr lang="ja-JP" altLang="en-US" b="1" i="1" dirty="0" smtClean="0">
                <a:solidFill>
                  <a:srgbClr val="E8D19D"/>
                </a:solidFill>
                <a:latin typeface="Comic Sans MS" charset="0"/>
              </a:rPr>
              <a:t>’</a:t>
            </a:r>
            <a:r>
              <a:rPr lang="en-US" b="1" i="1" dirty="0" smtClean="0">
                <a:solidFill>
                  <a:srgbClr val="E8D19D"/>
                </a:solidFill>
                <a:latin typeface="Comic Sans MS" charset="0"/>
              </a:rPr>
              <a:t>s oratory in the N?</a:t>
            </a:r>
          </a:p>
          <a:p>
            <a:pPr eaLnBrk="1" hangingPunct="1">
              <a:spcBef>
                <a:spcPct val="50000"/>
              </a:spcBef>
              <a:buClr>
                <a:srgbClr val="FF9966"/>
              </a:buClr>
              <a:buFont typeface="PressWriter Symbols" charset="0"/>
              <a:buNone/>
            </a:pPr>
            <a:r>
              <a:rPr lang="en-US" sz="1400" b="1" dirty="0" smtClean="0">
                <a:solidFill>
                  <a:srgbClr val="93E3FF"/>
                </a:solidFill>
                <a:effectLst>
                  <a:outerShdw blurRad="38100" dist="38100" dir="2700000" algn="tl">
                    <a:srgbClr val="FFFFFF"/>
                  </a:outerShdw>
                </a:effectLst>
                <a:latin typeface="Comic Sans MS" charset="0"/>
              </a:rPr>
              <a:t>JEFFERSON DAY BANQUET:</a:t>
            </a:r>
          </a:p>
          <a:p>
            <a:pPr eaLnBrk="1" hangingPunct="1">
              <a:spcBef>
                <a:spcPct val="50000"/>
              </a:spcBef>
              <a:buClr>
                <a:srgbClr val="FF9966"/>
              </a:buClr>
              <a:buFont typeface="PressWriter Symbols" charset="0"/>
              <a:buNone/>
            </a:pPr>
            <a:r>
              <a:rPr lang="en-US" b="1" u="sng" dirty="0" smtClean="0">
                <a:solidFill>
                  <a:srgbClr val="93E3FF"/>
                </a:solidFill>
                <a:effectLst>
                  <a:outerShdw blurRad="38100" dist="38100" dir="2700000" algn="tl">
                    <a:srgbClr val="FFFFFF"/>
                  </a:outerShdw>
                </a:effectLst>
                <a:latin typeface="Comic Sans MS" charset="0"/>
              </a:rPr>
              <a:t>Jackson</a:t>
            </a:r>
            <a:r>
              <a:rPr lang="en-US" b="1" dirty="0" smtClean="0">
                <a:solidFill>
                  <a:srgbClr val="93E3FF"/>
                </a:solidFill>
                <a:effectLst>
                  <a:outerShdw blurRad="38100" dist="38100" dir="2700000" algn="tl">
                    <a:srgbClr val="FFFFFF"/>
                  </a:outerShdw>
                </a:effectLst>
                <a:latin typeface="Comic Sans MS" charset="0"/>
              </a:rPr>
              <a:t>:</a:t>
            </a:r>
            <a:br>
              <a:rPr lang="en-US" b="1" dirty="0" smtClean="0">
                <a:solidFill>
                  <a:srgbClr val="93E3FF"/>
                </a:solidFill>
                <a:effectLst>
                  <a:outerShdw blurRad="38100" dist="38100" dir="2700000" algn="tl">
                    <a:srgbClr val="FFFFFF"/>
                  </a:outerShdw>
                </a:effectLst>
                <a:latin typeface="Comic Sans MS" charset="0"/>
              </a:rPr>
            </a:br>
            <a:r>
              <a:rPr lang="en-US" b="1" dirty="0" smtClean="0">
                <a:solidFill>
                  <a:srgbClr val="663300"/>
                </a:solidFill>
                <a:effectLst>
                  <a:outerShdw blurRad="38100" dist="38100" dir="2700000" algn="tl">
                    <a:srgbClr val="FFFFFF"/>
                  </a:outerShdw>
                </a:effectLst>
                <a:latin typeface="Comic Sans MS" charset="0"/>
              </a:rPr>
              <a:t>    </a:t>
            </a:r>
            <a:r>
              <a:rPr lang="en-US" b="1" i="1" dirty="0" smtClean="0">
                <a:effectLst>
                  <a:outerShdw blurRad="38100" dist="38100" dir="2700000" algn="tl">
                    <a:srgbClr val="775F55"/>
                  </a:outerShdw>
                </a:effectLst>
                <a:latin typeface="Comic Sans MS" charset="0"/>
              </a:rPr>
              <a:t>Our Federal Union—it must be preserved.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663300"/>
                </a:solidFill>
                <a:effectLst>
                  <a:outerShdw blurRad="38100" dist="38100" dir="2700000" algn="tl">
                    <a:srgbClr val="FFFFFF"/>
                  </a:outerShdw>
                </a:effectLst>
                <a:latin typeface="Comic Sans MS" charset="0"/>
              </a:rPr>
              <a:t> </a:t>
            </a:r>
            <a:r>
              <a:rPr lang="en-US" b="1" u="sng" dirty="0" smtClean="0">
                <a:solidFill>
                  <a:srgbClr val="FFC000"/>
                </a:solidFill>
                <a:effectLst>
                  <a:outerShdw blurRad="38100" dist="38100" dir="2700000" algn="tl">
                    <a:srgbClr val="FFFFFF"/>
                  </a:outerShdw>
                </a:effectLst>
                <a:latin typeface="Comic Sans MS" charset="0"/>
              </a:rPr>
              <a:t>Calhoun</a:t>
            </a:r>
            <a:r>
              <a:rPr lang="en-US" b="1" dirty="0" smtClean="0">
                <a:solidFill>
                  <a:srgbClr val="FFC000"/>
                </a:solidFill>
                <a:effectLst>
                  <a:outerShdw blurRad="38100" dist="38100" dir="2700000" algn="tl">
                    <a:srgbClr val="FFFFFF"/>
                  </a:outerShdw>
                </a:effectLst>
                <a:latin typeface="Comic Sans MS" charset="0"/>
              </a:rPr>
              <a:t>:</a:t>
            </a:r>
            <a:r>
              <a:rPr lang="en-US" b="1" dirty="0" smtClean="0">
                <a:solidFill>
                  <a:srgbClr val="B1763B"/>
                </a:solidFill>
                <a:effectLst>
                  <a:outerShdw blurRad="38100" dist="38100" dir="2700000" algn="tl">
                    <a:srgbClr val="FFFFFF"/>
                  </a:outerShdw>
                </a:effectLst>
                <a:latin typeface="Comic Sans MS" charset="0"/>
              </a:rPr>
              <a:t/>
            </a:r>
            <a:br>
              <a:rPr lang="en-US" b="1" dirty="0" smtClean="0">
                <a:solidFill>
                  <a:srgbClr val="B1763B"/>
                </a:solidFill>
                <a:effectLst>
                  <a:outerShdw blurRad="38100" dist="38100" dir="2700000" algn="tl">
                    <a:srgbClr val="FFFFFF"/>
                  </a:outerShdw>
                </a:effectLst>
                <a:latin typeface="Comic Sans MS" charset="0"/>
              </a:rPr>
            </a:br>
            <a:r>
              <a:rPr lang="en-US" b="1" dirty="0" smtClean="0">
                <a:solidFill>
                  <a:srgbClr val="663300"/>
                </a:solidFill>
                <a:effectLst>
                  <a:outerShdw blurRad="38100" dist="38100" dir="2700000" algn="tl">
                    <a:srgbClr val="FFFFFF"/>
                  </a:outerShdw>
                </a:effectLst>
                <a:latin typeface="Comic Sans MS" charset="0"/>
              </a:rPr>
              <a:t>   </a:t>
            </a:r>
            <a:r>
              <a:rPr lang="en-US" b="1" i="1" dirty="0" smtClean="0">
                <a:solidFill>
                  <a:srgbClr val="000066"/>
                </a:solidFill>
                <a:effectLst>
                  <a:outerShdw blurRad="38100" dist="38100" dir="2700000" algn="tl">
                    <a:srgbClr val="FFFFFF"/>
                  </a:outerShdw>
                </a:effectLst>
                <a:latin typeface="Comic Sans MS" charset="0"/>
              </a:rPr>
              <a:t>The Union, next to our liberty, most dear.</a:t>
            </a:r>
          </a:p>
          <a:p>
            <a:endParaRPr lang="en-US" dirty="0" smtClean="0"/>
          </a:p>
          <a:p>
            <a:pPr>
              <a:lnSpc>
                <a:spcPct val="90000"/>
              </a:lnSpc>
            </a:pPr>
            <a:r>
              <a:rPr lang="en-US" sz="1400" dirty="0" smtClean="0">
                <a:latin typeface="Calibri" charset="0"/>
              </a:rPr>
              <a:t>Webster’s impact:</a:t>
            </a:r>
          </a:p>
          <a:p>
            <a:pPr>
              <a:lnSpc>
                <a:spcPct val="90000"/>
              </a:lnSpc>
            </a:pPr>
            <a:r>
              <a:rPr lang="en-US" sz="1400" dirty="0" smtClean="0">
                <a:latin typeface="Calibri" charset="0"/>
              </a:rPr>
              <a:t>	40,000 copies printed up – even printed up in schoolbooks</a:t>
            </a:r>
          </a:p>
          <a:p>
            <a:pPr>
              <a:lnSpc>
                <a:spcPct val="90000"/>
              </a:lnSpc>
            </a:pPr>
            <a:r>
              <a:rPr lang="en-US" sz="1400" dirty="0" smtClean="0">
                <a:latin typeface="Calibri" charset="0"/>
              </a:rPr>
              <a:t>	Arguments for “union” firmly established in minds of Northerners (like Lincoln)</a:t>
            </a:r>
          </a:p>
          <a:p>
            <a:pPr>
              <a:lnSpc>
                <a:spcPct val="90000"/>
              </a:lnSpc>
            </a:pPr>
            <a:endParaRPr lang="en-US" sz="1400" dirty="0" smtClean="0">
              <a:latin typeface="Calibri" charset="0"/>
            </a:endParaRPr>
          </a:p>
          <a:p>
            <a:pPr>
              <a:lnSpc>
                <a:spcPct val="90000"/>
              </a:lnSpc>
            </a:pPr>
            <a:r>
              <a:rPr lang="en-US" sz="1400" dirty="0" smtClean="0">
                <a:latin typeface="Calibri" charset="0"/>
              </a:rPr>
              <a:t>Banquet:  Jackson had been keeping quiet &amp; heard of scheme by Southern states’ rights leaders to force him out on the issue at the Jefferson Day banquet in 1830.  They planned to give a series of toasts in honor of Jefferson – STATES RIGHTIST - &amp; hoped Jackson, the “Southerner” would do the same.</a:t>
            </a:r>
          </a:p>
          <a:p>
            <a:pPr>
              <a:lnSpc>
                <a:spcPct val="90000"/>
              </a:lnSpc>
            </a:pPr>
            <a:r>
              <a:rPr lang="en-US" sz="1400" dirty="0" smtClean="0">
                <a:latin typeface="Calibri" charset="0"/>
              </a:rPr>
              <a:t>	So…..he said the above instead &amp; Calhoun then forced to give the above response.</a:t>
            </a:r>
          </a:p>
          <a:p>
            <a:pPr>
              <a:lnSpc>
                <a:spcPct val="90000"/>
              </a:lnSpc>
            </a:pPr>
            <a:endParaRPr lang="en-US" sz="1400" dirty="0" smtClean="0">
              <a:latin typeface="Calibri" charset="0"/>
            </a:endParaRPr>
          </a:p>
          <a:p>
            <a:pPr>
              <a:lnSpc>
                <a:spcPct val="90000"/>
              </a:lnSpc>
            </a:pPr>
            <a:r>
              <a:rPr lang="en-US" sz="1400" b="1" i="1" dirty="0" smtClean="0">
                <a:latin typeface="Calibri" charset="0"/>
              </a:rPr>
              <a:t>Jackson actually favored states rights but NOT if it would lead to disunion. </a:t>
            </a:r>
            <a:r>
              <a:rPr lang="en-US" sz="1200" b="1" i="1" dirty="0" smtClean="0">
                <a:latin typeface="Calibri" charset="0"/>
              </a:rPr>
              <a:t>He believed that nullification threatened the Union and therefore opposed it.</a:t>
            </a:r>
          </a:p>
          <a:p>
            <a:pPr>
              <a:lnSpc>
                <a:spcPct val="90000"/>
              </a:lnSpc>
            </a:pPr>
            <a:r>
              <a:rPr lang="en-US" sz="1200" b="1" dirty="0" smtClean="0">
                <a:solidFill>
                  <a:srgbClr val="31859C"/>
                </a:solidFill>
                <a:latin typeface="Calibri" charset="0"/>
              </a:rPr>
              <a:t>Calhoun differed from Jefferson and Madison </a:t>
            </a:r>
            <a:r>
              <a:rPr lang="en-US" sz="1200" dirty="0" smtClean="0">
                <a:latin typeface="Calibri" charset="0"/>
              </a:rPr>
              <a:t>in explicitly arguing for a state's right to secede from the Union, if necessary, instead of simply nullifying certain federal legislation. James Madison rebuked supporters of nullification, stating that no state had the right to nullify federal law.</a:t>
            </a:r>
          </a:p>
          <a:p>
            <a:pPr>
              <a:lnSpc>
                <a:spcPct val="90000"/>
              </a:lnSpc>
            </a:pPr>
            <a:r>
              <a:rPr lang="en-US" sz="1200" dirty="0" smtClean="0">
                <a:latin typeface="Calibri" charset="0"/>
              </a:rPr>
              <a:t>In May 1830, Jackson discovered that Calhoun had asked President Monroe to censure then-General Jackson for his invasion of Spanish Florida in 1818. Calhoun was then serving as Monroe’s Sec. of War (1817–1823). Jackson had invaded Florida during the First Seminole War without explicit public authorization from Calhoun or Monroe. Calhoun's and Jackson's relationship deteriorated further.</a:t>
            </a:r>
          </a:p>
          <a:p>
            <a:pPr>
              <a:lnSpc>
                <a:spcPct val="90000"/>
              </a:lnSpc>
            </a:pPr>
            <a:r>
              <a:rPr lang="en-US" sz="1200" dirty="0" smtClean="0">
                <a:latin typeface="Calibri" charset="0"/>
              </a:rPr>
              <a:t>Calhoun defended his 1818 position. The feud between him and Jackson heated up as Calhoun informed the President that he risked another attack from his opponents. They started an argumentative correspondence, fueled by Jackson's opponents, until Jackson stopped the letters in July 1830.</a:t>
            </a:r>
          </a:p>
          <a:p>
            <a:pPr>
              <a:lnSpc>
                <a:spcPct val="90000"/>
              </a:lnSpc>
            </a:pPr>
            <a:r>
              <a:rPr lang="en-US" sz="1200" dirty="0" smtClean="0">
                <a:latin typeface="Calibri" charset="0"/>
              </a:rPr>
              <a:t>By February 1831, the break between Calhoun and Jackson was final. Responding to inaccurate press reports about the feud, Calhoun had published the letters in the U.S. Telegraph.</a:t>
            </a:r>
          </a:p>
          <a:p>
            <a:pPr>
              <a:lnSpc>
                <a:spcPct val="90000"/>
              </a:lnSpc>
            </a:pPr>
            <a:endParaRPr lang="en-US" sz="1400"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33</a:t>
            </a:fld>
            <a:endParaRPr lang="en-US"/>
          </a:p>
        </p:txBody>
      </p:sp>
    </p:spTree>
    <p:extLst>
      <p:ext uri="{BB962C8B-B14F-4D97-AF65-F5344CB8AC3E}">
        <p14:creationId xmlns:p14="http://schemas.microsoft.com/office/powerpoint/2010/main" val="118490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Calhoun was among Clay’s young “war hawks” who advocated the War of 1812 and an ardent nationalist in the years following the war. After seeking the presidency in 1824, he settled for the vice presidency under Adams and then under Jackson.</a:t>
            </a:r>
          </a:p>
          <a:p>
            <a:pPr hangingPunct="0"/>
            <a:r>
              <a:rPr lang="en-US" sz="1200" kern="1200" dirty="0" smtClean="0">
                <a:solidFill>
                  <a:schemeClr val="tx1"/>
                </a:solidFill>
                <a:effectLst/>
                <a:latin typeface="+mn-lt"/>
                <a:ea typeface="+mn-ea"/>
                <a:cs typeface="+mn-cs"/>
              </a:rPr>
              <a:t>	His extended feud with Jackson began when Jackson learned that Calhoun had opposed Jackson’s invasion of Florida in cabinet discussions. It reached fever pitch when Calhoun’s socially conscious wife snubbed Peggy Eaton, forcing Calhoun’s resignation from the vice presidency.</a:t>
            </a:r>
          </a:p>
          <a:p>
            <a:pPr hangingPunct="0"/>
            <a:r>
              <a:rPr lang="en-US" sz="1200" kern="1200" dirty="0" smtClean="0">
                <a:solidFill>
                  <a:schemeClr val="tx1"/>
                </a:solidFill>
                <a:effectLst/>
                <a:latin typeface="+mn-lt"/>
                <a:ea typeface="+mn-ea"/>
                <a:cs typeface="+mn-cs"/>
              </a:rPr>
              <a:t>	Once he became a purely sectional figure, Calhoun spent much time writing political theory, including his doctrine of the “concurrent majority.” He also proposed the creation of a dual presidency, with a northern president and a southern president each having mutual veto power.</a:t>
            </a:r>
          </a:p>
          <a:p>
            <a:pPr hangingPunct="0"/>
            <a:r>
              <a:rPr lang="en-US" sz="1200" kern="1200" dirty="0" smtClean="0">
                <a:solidFill>
                  <a:schemeClr val="tx1"/>
                </a:solidFill>
                <a:effectLst/>
                <a:latin typeface="+mn-lt"/>
                <a:ea typeface="+mn-ea"/>
                <a:cs typeface="+mn-cs"/>
              </a:rPr>
              <a:t>	He died shortly after his last speech was read for him in the Senate during the debate over the Compromise of 1850. His last words were, “The South, the poor South.”</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35</a:t>
            </a:fld>
            <a:endParaRPr lang="en-US"/>
          </a:p>
        </p:txBody>
      </p:sp>
    </p:spTree>
    <p:extLst>
      <p:ext uri="{BB962C8B-B14F-4D97-AF65-F5344CB8AC3E}">
        <p14:creationId xmlns:p14="http://schemas.microsoft.com/office/powerpoint/2010/main" val="2373956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goes back to</a:t>
            </a:r>
            <a:r>
              <a:rPr lang="en-US" baseline="0" dirty="0" smtClean="0"/>
              <a:t> the Eaton Affair, </a:t>
            </a:r>
            <a:r>
              <a:rPr lang="en-US" sz="1200" kern="1200" dirty="0" err="1" smtClean="0">
                <a:solidFill>
                  <a:schemeClr val="tx1"/>
                </a:solidFill>
                <a:effectLst/>
                <a:latin typeface="+mn-lt"/>
                <a:ea typeface="+mn-ea"/>
                <a:cs typeface="+mn-cs"/>
              </a:rPr>
              <a:t>Sec.of</a:t>
            </a:r>
            <a:r>
              <a:rPr lang="en-US" sz="1200" kern="1200" dirty="0" smtClean="0">
                <a:solidFill>
                  <a:schemeClr val="tx1"/>
                </a:solidFill>
                <a:effectLst/>
                <a:latin typeface="+mn-lt"/>
                <a:ea typeface="+mn-ea"/>
                <a:cs typeface="+mn-cs"/>
              </a:rPr>
              <a:t> War John Eaton married Peggy </a:t>
            </a:r>
            <a:r>
              <a:rPr lang="en-US" sz="1200" kern="1200" dirty="0" err="1" smtClean="0">
                <a:solidFill>
                  <a:schemeClr val="tx1"/>
                </a:solidFill>
                <a:effectLst/>
                <a:latin typeface="+mn-lt"/>
                <a:ea typeface="+mn-ea"/>
                <a:cs typeface="+mn-cs"/>
              </a:rPr>
              <a:t>O’Neale</a:t>
            </a:r>
            <a:r>
              <a:rPr lang="en-US" sz="1200" kern="1200" dirty="0" smtClean="0">
                <a:solidFill>
                  <a:schemeClr val="tx1"/>
                </a:solidFill>
                <a:effectLst/>
                <a:latin typeface="+mn-lt"/>
                <a:ea typeface="+mn-ea"/>
                <a:cs typeface="+mn-cs"/>
              </a:rPr>
              <a:t>- she had a questionable background. </a:t>
            </a:r>
          </a:p>
          <a:p>
            <a:r>
              <a:rPr lang="en-US" sz="1200" kern="1200" dirty="0" smtClean="0">
                <a:solidFill>
                  <a:schemeClr val="tx1"/>
                </a:solidFill>
                <a:effectLst/>
                <a:latin typeface="+mn-lt"/>
                <a:ea typeface="+mn-ea"/>
                <a:cs typeface="+mn-cs"/>
              </a:rPr>
              <a:t>Cabinet members wives refused to be nice to Peggy </a:t>
            </a:r>
          </a:p>
          <a:p>
            <a:r>
              <a:rPr lang="en-US" sz="1200" kern="1200" dirty="0" smtClean="0">
                <a:solidFill>
                  <a:schemeClr val="tx1"/>
                </a:solidFill>
                <a:effectLst/>
                <a:latin typeface="+mn-lt"/>
                <a:ea typeface="+mn-ea"/>
                <a:cs typeface="+mn-cs"/>
              </a:rPr>
              <a:t>John Calhoun’s (Vice President) wife led the group that refused to attend social events that Peggy would attend. </a:t>
            </a:r>
          </a:p>
          <a:p>
            <a:endParaRPr lang="en-US" dirty="0" smtClean="0"/>
          </a:p>
          <a:p>
            <a:endParaRPr lang="en-US" dirty="0" smtClean="0"/>
          </a:p>
          <a:p>
            <a:r>
              <a:rPr lang="en-US" dirty="0" err="1" smtClean="0"/>
              <a:t>Pettycoat</a:t>
            </a:r>
            <a:r>
              <a:rPr lang="en-US" dirty="0" smtClean="0"/>
              <a:t> wars</a:t>
            </a:r>
          </a:p>
          <a:p>
            <a:r>
              <a:rPr lang="en-US" sz="1200" kern="1200" dirty="0" smtClean="0">
                <a:solidFill>
                  <a:schemeClr val="tx1"/>
                </a:solidFill>
                <a:effectLst/>
                <a:latin typeface="+mn-lt"/>
                <a:ea typeface="+mn-ea"/>
                <a:cs typeface="+mn-cs"/>
              </a:rPr>
              <a:t>Jackson ordered cabinet and wives </a:t>
            </a:r>
            <a:endParaRPr lang="en-US" dirty="0" smtClean="0">
              <a:effectLst/>
            </a:endParaRPr>
          </a:p>
          <a:p>
            <a:r>
              <a:rPr lang="en-US" sz="1200" kern="1200" dirty="0" smtClean="0">
                <a:solidFill>
                  <a:schemeClr val="tx1"/>
                </a:solidFill>
                <a:effectLst/>
                <a:latin typeface="+mn-lt"/>
                <a:ea typeface="+mn-ea"/>
                <a:cs typeface="+mn-cs"/>
              </a:rPr>
              <a:t>to attend a dinner party </a:t>
            </a:r>
            <a:endParaRPr lang="en-US" dirty="0" smtClean="0">
              <a:effectLst/>
            </a:endParaRPr>
          </a:p>
          <a:p>
            <a:r>
              <a:rPr lang="en-US" sz="1200" kern="1200" dirty="0" smtClean="0">
                <a:solidFill>
                  <a:schemeClr val="tx1"/>
                </a:solidFill>
                <a:effectLst/>
                <a:latin typeface="+mn-lt"/>
                <a:ea typeface="+mn-ea"/>
                <a:cs typeface="+mn-cs"/>
              </a:rPr>
              <a:t>Calhoun said his wife would not attend </a:t>
            </a:r>
          </a:p>
          <a:p>
            <a:r>
              <a:rPr lang="en-US" sz="1200" kern="1200" dirty="0" smtClean="0">
                <a:solidFill>
                  <a:schemeClr val="tx1"/>
                </a:solidFill>
                <a:effectLst/>
                <a:latin typeface="+mn-lt"/>
                <a:ea typeface="+mn-ea"/>
                <a:cs typeface="+mn-cs"/>
              </a:rPr>
              <a:t>Jackson threatened to fire any cabinet member whose wife did not attend </a:t>
            </a:r>
          </a:p>
          <a:p>
            <a:r>
              <a:rPr lang="en-US" sz="1200" kern="1200" dirty="0" smtClean="0">
                <a:solidFill>
                  <a:schemeClr val="tx1"/>
                </a:solidFill>
                <a:effectLst/>
                <a:latin typeface="+mn-lt"/>
                <a:ea typeface="+mn-ea"/>
                <a:cs typeface="+mn-cs"/>
              </a:rPr>
              <a:t>Jackson fired all cabinet members except Martin Van Buren---he did not have a spouse and he came to party and was nice to Peggy </a:t>
            </a:r>
          </a:p>
          <a:p>
            <a:r>
              <a:rPr lang="en-US" sz="1200" kern="1200" smtClean="0">
                <a:solidFill>
                  <a:schemeClr val="tx1"/>
                </a:solidFill>
                <a:effectLst/>
                <a:latin typeface="+mn-lt"/>
                <a:ea typeface="+mn-ea"/>
                <a:cs typeface="+mn-cs"/>
              </a:rPr>
              <a:t>This is one of the issues that drove a wedge between Calhoun and Jackson </a:t>
            </a:r>
          </a:p>
          <a:p>
            <a:endParaRPr lang="en-US"/>
          </a:p>
        </p:txBody>
      </p:sp>
      <p:sp>
        <p:nvSpPr>
          <p:cNvPr id="4" name="Slide Number Placeholder 3"/>
          <p:cNvSpPr>
            <a:spLocks noGrp="1"/>
          </p:cNvSpPr>
          <p:nvPr>
            <p:ph type="sldNum" sz="quarter" idx="10"/>
          </p:nvPr>
        </p:nvSpPr>
        <p:spPr/>
        <p:txBody>
          <a:bodyPr/>
          <a:lstStyle/>
          <a:p>
            <a:fld id="{AFEB1194-AEE7-0E43-B5D2-68D9526D9332}" type="slidenum">
              <a:rPr lang="en-US" smtClean="0"/>
              <a:t>36</a:t>
            </a:fld>
            <a:endParaRPr lang="en-US"/>
          </a:p>
        </p:txBody>
      </p:sp>
    </p:spTree>
    <p:extLst>
      <p:ext uri="{BB962C8B-B14F-4D97-AF65-F5344CB8AC3E}">
        <p14:creationId xmlns:p14="http://schemas.microsoft.com/office/powerpoint/2010/main" val="2411424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sz="1200" b="1" dirty="0" smtClean="0">
                <a:solidFill>
                  <a:schemeClr val="bg1"/>
                </a:solidFill>
                <a:latin typeface="Calisto MT" charset="0"/>
              </a:rPr>
              <a:t>Unconstitutional – he just ignores </a:t>
            </a:r>
            <a:r>
              <a:rPr lang="en-US" sz="1200" b="1" i="1" dirty="0" smtClean="0">
                <a:solidFill>
                  <a:schemeClr val="bg1"/>
                </a:solidFill>
                <a:latin typeface="Calisto MT" charset="0"/>
              </a:rPr>
              <a:t>McCulloch </a:t>
            </a:r>
            <a:r>
              <a:rPr lang="en-US" sz="1200" b="1" dirty="0" smtClean="0">
                <a:solidFill>
                  <a:schemeClr val="bg1"/>
                </a:solidFill>
                <a:latin typeface="Calisto MT" charset="0"/>
              </a:rPr>
              <a:t>decision of Supreme Ct.</a:t>
            </a:r>
          </a:p>
          <a:p>
            <a:pPr eaLnBrk="1" hangingPunct="1">
              <a:lnSpc>
                <a:spcPct val="90000"/>
              </a:lnSpc>
            </a:pPr>
            <a:r>
              <a:rPr lang="en-US" sz="1200" b="1" dirty="0" smtClean="0">
                <a:solidFill>
                  <a:schemeClr val="bg1"/>
                </a:solidFill>
                <a:latin typeface="Calisto MT" charset="0"/>
              </a:rPr>
              <a:t>A monopoly on public funds</a:t>
            </a:r>
          </a:p>
          <a:p>
            <a:pPr eaLnBrk="1" hangingPunct="1">
              <a:lnSpc>
                <a:spcPct val="90000"/>
              </a:lnSpc>
            </a:pPr>
            <a:r>
              <a:rPr lang="en-US" sz="1200" b="1" dirty="0" smtClean="0">
                <a:solidFill>
                  <a:schemeClr val="bg1"/>
                </a:solidFill>
                <a:latin typeface="Calisto MT" charset="0"/>
              </a:rPr>
              <a:t>Small banks’ profits were limited</a:t>
            </a:r>
          </a:p>
          <a:p>
            <a:pPr eaLnBrk="1" hangingPunct="1">
              <a:lnSpc>
                <a:spcPct val="90000"/>
              </a:lnSpc>
            </a:pPr>
            <a:r>
              <a:rPr lang="en-US" sz="1200" b="1" dirty="0" smtClean="0">
                <a:solidFill>
                  <a:schemeClr val="bg1"/>
                </a:solidFill>
                <a:latin typeface="Calisto MT" charset="0"/>
              </a:rPr>
              <a:t>Favors hard money; doesn’t trust paper</a:t>
            </a:r>
          </a:p>
          <a:p>
            <a:pPr eaLnBrk="1" hangingPunct="1">
              <a:lnSpc>
                <a:spcPct val="90000"/>
              </a:lnSpc>
            </a:pPr>
            <a:r>
              <a:rPr lang="en-US" sz="1200" b="1" dirty="0" smtClean="0">
                <a:solidFill>
                  <a:schemeClr val="bg1"/>
                </a:solidFill>
                <a:latin typeface="Calisto MT" charset="0"/>
              </a:rPr>
              <a:t>Bank favors the rich at the expense of the poor</a:t>
            </a:r>
          </a:p>
          <a:p>
            <a:pPr eaLnBrk="1" hangingPunct="1">
              <a:lnSpc>
                <a:spcPct val="90000"/>
              </a:lnSpc>
            </a:pPr>
            <a:r>
              <a:rPr lang="en-US" sz="1200" b="1" dirty="0" smtClean="0">
                <a:solidFill>
                  <a:schemeClr val="bg1"/>
                </a:solidFill>
                <a:latin typeface="Calisto MT" charset="0"/>
              </a:rPr>
              <a:t>Run by private citizen &amp; handful of rich men</a:t>
            </a:r>
          </a:p>
          <a:p>
            <a:pPr eaLnBrk="1" hangingPunct="1">
              <a:lnSpc>
                <a:spcPct val="90000"/>
              </a:lnSpc>
            </a:pPr>
            <a:r>
              <a:rPr lang="en-US" sz="1200" b="1" dirty="0" smtClean="0">
                <a:solidFill>
                  <a:schemeClr val="bg1"/>
                </a:solidFill>
                <a:latin typeface="Calisto MT" charset="0"/>
              </a:rPr>
              <a:t>“Un-American” – foreign investors owned small portion of the bank</a:t>
            </a:r>
          </a:p>
          <a:p>
            <a:pPr eaLnBrk="1" hangingPunct="1">
              <a:lnSpc>
                <a:spcPct val="90000"/>
              </a:lnSpc>
            </a:pPr>
            <a:r>
              <a:rPr lang="en-US" sz="1200" b="1" dirty="0" smtClean="0">
                <a:solidFill>
                  <a:schemeClr val="bg1"/>
                </a:solidFill>
                <a:latin typeface="Calisto MT" charset="0"/>
              </a:rPr>
              <a:t>Clay &amp; Webster try to use this against him &amp; seek early renewal of Bank’s charter in 1832</a:t>
            </a:r>
          </a:p>
          <a:p>
            <a:pPr eaLnBrk="1" hangingPunct="1">
              <a:lnSpc>
                <a:spcPct val="90000"/>
              </a:lnSpc>
            </a:pPr>
            <a:r>
              <a:rPr lang="en-US" sz="1200" b="1" dirty="0" smtClean="0">
                <a:solidFill>
                  <a:schemeClr val="bg1"/>
                </a:solidFill>
                <a:latin typeface="Calisto MT" charset="0"/>
              </a:rPr>
              <a:t>Jackson, as predicted, vetoed the </a:t>
            </a:r>
            <a:r>
              <a:rPr lang="en-US" sz="1200" b="1" dirty="0" err="1" smtClean="0">
                <a:solidFill>
                  <a:schemeClr val="bg1"/>
                </a:solidFill>
                <a:latin typeface="Calisto MT" charset="0"/>
              </a:rPr>
              <a:t>rechartering</a:t>
            </a:r>
            <a:r>
              <a:rPr lang="en-US" sz="1200" b="1" dirty="0" smtClean="0">
                <a:solidFill>
                  <a:schemeClr val="bg1"/>
                </a:solidFill>
                <a:latin typeface="Calisto MT" charset="0"/>
              </a:rPr>
              <a:t> bill</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40</a:t>
            </a:fld>
            <a:endParaRPr lang="en-US"/>
          </a:p>
        </p:txBody>
      </p:sp>
    </p:spTree>
    <p:extLst>
      <p:ext uri="{BB962C8B-B14F-4D97-AF65-F5344CB8AC3E}">
        <p14:creationId xmlns:p14="http://schemas.microsoft.com/office/powerpoint/2010/main" val="3914395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41</a:t>
            </a:fld>
            <a:endParaRPr lang="en-US"/>
          </a:p>
        </p:txBody>
      </p:sp>
    </p:spTree>
    <p:extLst>
      <p:ext uri="{BB962C8B-B14F-4D97-AF65-F5344CB8AC3E}">
        <p14:creationId xmlns:p14="http://schemas.microsoft.com/office/powerpoint/2010/main" val="1231963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300" dirty="0" smtClean="0"/>
              <a:t>It’s an election year – Jackson makes the Bank a campaign issue</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300" dirty="0" smtClean="0"/>
          </a:p>
          <a:p>
            <a:r>
              <a:rPr lang="en-US" sz="1200" kern="1200" dirty="0" smtClean="0">
                <a:solidFill>
                  <a:schemeClr val="tx1"/>
                </a:solidFill>
                <a:latin typeface="+mn-lt"/>
                <a:ea typeface="+mn-ea"/>
                <a:cs typeface="+mn-cs"/>
              </a:rPr>
              <a:t>Veto message talks about the bank as an instrument to subvert democracy. Jackson set himself up as a defender of the lower classes by vetoing the Bank's charter.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Now, Whigs took exception to the idea that the president was somehow a more democratic representative of the people than the legislature, but in the end, Jackson's view won out. He used the veto power more than any prior president, turning it into a powerful tool of policy. Which it remains to this day, by the way.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so-called "pet banks" were another version of rewarding political supporters that Jackson liked to call "rotation in office." Opponents called this tactic of awarding government offices to political favorites "the spoils system."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Anyway, these smaller banks proceeded to print more and more paper money, because, you know, free money. Like, between 1833 and 1837, the face value of bank notes in circulation rose from $10 million to $149 million, and that meant inflation. Initially, states loved all this new money that they could use to finance internal improvements, but inflation is really bad for wage workers. And also, eventually, everyone. </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42</a:t>
            </a:fld>
            <a:endParaRPr lang="en-US"/>
          </a:p>
        </p:txBody>
      </p:sp>
    </p:spTree>
    <p:extLst>
      <p:ext uri="{BB962C8B-B14F-4D97-AF65-F5344CB8AC3E}">
        <p14:creationId xmlns:p14="http://schemas.microsoft.com/office/powerpoint/2010/main" val="3326012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Adams was the secretary of state who proposed the Monroe Doctrine, the sixth president, and a noted opponent of slavery in the House of Representatives.</a:t>
            </a:r>
          </a:p>
          <a:p>
            <a:pPr hangingPunct="0"/>
            <a:r>
              <a:rPr lang="en-US" sz="1200" kern="1200" dirty="0" smtClean="0">
                <a:solidFill>
                  <a:schemeClr val="tx1"/>
                </a:solidFill>
                <a:effectLst/>
                <a:latin typeface="+mn-lt"/>
                <a:ea typeface="+mn-ea"/>
                <a:cs typeface="+mn-cs"/>
              </a:rPr>
              <a:t>	He grew up at his father’s side and early on began keeping detailed diaries that form a memorable record of his thoughts and experiences. In 1794 he became minister to the Netherlands, the first of his numerous diplomatic assignments.</a:t>
            </a:r>
          </a:p>
          <a:p>
            <a:pPr hangingPunct="0"/>
            <a:r>
              <a:rPr lang="en-US" sz="1200" kern="1200" dirty="0" smtClean="0">
                <a:solidFill>
                  <a:schemeClr val="tx1"/>
                </a:solidFill>
                <a:effectLst/>
                <a:latin typeface="+mn-lt"/>
                <a:ea typeface="+mn-ea"/>
                <a:cs typeface="+mn-cs"/>
              </a:rPr>
              <a:t>	Regarded as a traitor by Federalists for supporting Jefferson’s embargo, he also aroused Jackson’s hatred, even though he was Old Hickory’s only cabinet supporter in the Monroe administration.</a:t>
            </a:r>
          </a:p>
          <a:p>
            <a:pPr hangingPunct="0"/>
            <a:r>
              <a:rPr lang="en-US" sz="1200" kern="1200" dirty="0" smtClean="0">
                <a:solidFill>
                  <a:schemeClr val="tx1"/>
                </a:solidFill>
                <a:effectLst/>
                <a:latin typeface="+mn-lt"/>
                <a:ea typeface="+mn-ea"/>
                <a:cs typeface="+mn-cs"/>
              </a:rPr>
              <a:t>	After leaving the presidency, he planned to retire to write history but was elected to Congress and returned for eight successive terms. “Old Man Eloquent” was contentious and sarcastic in his speeches against the “gag rule.” In 1841 he won the famous </a:t>
            </a:r>
            <a:r>
              <a:rPr lang="en-US" sz="1200" i="1" kern="1200" dirty="0" smtClean="0">
                <a:solidFill>
                  <a:schemeClr val="tx1"/>
                </a:solidFill>
                <a:effectLst/>
                <a:latin typeface="+mn-lt"/>
                <a:ea typeface="+mn-ea"/>
                <a:cs typeface="+mn-cs"/>
              </a:rPr>
              <a:t>Amistad </a:t>
            </a:r>
            <a:r>
              <a:rPr lang="en-US" sz="1200" kern="1200" dirty="0" smtClean="0">
                <a:solidFill>
                  <a:schemeClr val="tx1"/>
                </a:solidFill>
                <a:effectLst/>
                <a:latin typeface="+mn-lt"/>
                <a:ea typeface="+mn-ea"/>
                <a:cs typeface="+mn-cs"/>
              </a:rPr>
              <a:t>court case on behalf of black slaves who had revolted and taken command of a slave ship.</a:t>
            </a:r>
          </a:p>
          <a:p>
            <a:pPr hangingPunct="0"/>
            <a:r>
              <a:rPr lang="en-US" sz="1200" kern="1200" dirty="0" smtClean="0">
                <a:solidFill>
                  <a:schemeClr val="tx1"/>
                </a:solidFill>
                <a:effectLst/>
                <a:latin typeface="+mn-lt"/>
                <a:ea typeface="+mn-ea"/>
                <a:cs typeface="+mn-cs"/>
              </a:rPr>
              <a:t> </a:t>
            </a:r>
          </a:p>
          <a:p>
            <a:pPr hangingPunct="0"/>
            <a:r>
              <a:rPr lang="en-US" sz="1200" b="1" kern="1200" dirty="0" smtClean="0">
                <a:solidFill>
                  <a:schemeClr val="tx1"/>
                </a:solidFill>
                <a:effectLst/>
                <a:latin typeface="+mn-lt"/>
                <a:ea typeface="+mn-ea"/>
                <a:cs typeface="+mn-cs"/>
              </a:rPr>
              <a:t>Quote:</a:t>
            </a:r>
            <a:r>
              <a:rPr lang="en-US" sz="1200" kern="1200" dirty="0" smtClean="0">
                <a:solidFill>
                  <a:schemeClr val="tx1"/>
                </a:solidFill>
                <a:effectLst/>
                <a:latin typeface="+mn-lt"/>
                <a:ea typeface="+mn-ea"/>
                <a:cs typeface="+mn-cs"/>
              </a:rPr>
              <a:t> “When I came to the Presidency the principle of internal improvement was swelling the tide of public prosperity.…The great object of my life therefore as applied to the administration of the government of the United States has failed. The American Union as a moral person in the family of nations is to live from hand to mouth, to cast away instead of using for the improvement of its own condition, the bounties of Providence, and to raise to the summit of power a succession of Presidents the consummation of whose glory will be to growl and snarl with impotent fury against a money broker’s shop, to rivet into perpetuity the clanking chain of the slave, and to waste in boundless bribery to the West the invaluable inheritance of the public lands.” (Letter, 1837)</a:t>
            </a:r>
          </a:p>
          <a:p>
            <a:pPr hangingPunct="0"/>
            <a:r>
              <a:rPr lang="en-US" sz="1200" kern="1200" dirty="0" smtClean="0">
                <a:solidFill>
                  <a:schemeClr val="tx1"/>
                </a:solidFill>
                <a:effectLst/>
                <a:latin typeface="+mn-lt"/>
                <a:ea typeface="+mn-ea"/>
                <a:cs typeface="+mn-cs"/>
              </a:rPr>
              <a:t> </a:t>
            </a:r>
          </a:p>
          <a:p>
            <a:pPr hangingPunct="0"/>
            <a:r>
              <a:rPr lang="en-US" sz="1200" kern="1200" cap="small"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 Paul C. Nagel, </a:t>
            </a:r>
            <a:r>
              <a:rPr lang="en-US" sz="1200" i="1" kern="1200" dirty="0" smtClean="0">
                <a:solidFill>
                  <a:schemeClr val="tx1"/>
                </a:solidFill>
                <a:effectLst/>
                <a:latin typeface="+mn-lt"/>
                <a:ea typeface="+mn-ea"/>
                <a:cs typeface="+mn-cs"/>
              </a:rPr>
              <a:t>John Quincy Adams: A Public Life, a Private Life </a:t>
            </a:r>
            <a:r>
              <a:rPr lang="en-US" sz="1200" kern="1200" dirty="0" smtClean="0">
                <a:solidFill>
                  <a:schemeClr val="tx1"/>
                </a:solidFill>
                <a:effectLst/>
                <a:latin typeface="+mn-lt"/>
                <a:ea typeface="+mn-ea"/>
                <a:cs typeface="+mn-cs"/>
              </a:rPr>
              <a:t>(1997)</a:t>
            </a:r>
            <a:r>
              <a:rPr lang="en-US" sz="1200" kern="1200" dirty="0" smtClean="0">
                <a:solidFill>
                  <a:schemeClr val="tx1"/>
                </a:solidFill>
                <a:effectLst/>
                <a:latin typeface="+mn-lt"/>
                <a:ea typeface="+mn-ea"/>
                <a:cs typeface="+mn-cs"/>
              </a:rPr>
              <a:t>.</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latin typeface="+mn-lt"/>
                <a:ea typeface="+mn-ea"/>
                <a:cs typeface="+mn-cs"/>
              </a:rPr>
              <a:t>When we last caught up with Jackson, he was winning the Battle of New Orleans shortly after the end of the War of 1812. He continued his bellicose ways, fighting Indians in Florida, although he was not actually authorized to do so, and became so popular from all of his Indian killing that he decided to run for president in 1824.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EB1194-AEE7-0E43-B5D2-68D9526D9332}" type="slidenum">
              <a:rPr lang="en-US" smtClean="0"/>
              <a:t>4</a:t>
            </a:fld>
            <a:endParaRPr lang="en-US"/>
          </a:p>
        </p:txBody>
      </p:sp>
    </p:spTree>
    <p:extLst>
      <p:ext uri="{BB962C8B-B14F-4D97-AF65-F5344CB8AC3E}">
        <p14:creationId xmlns:p14="http://schemas.microsoft.com/office/powerpoint/2010/main" val="1080348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www.presidency.ucsb.edu</a:t>
            </a:r>
            <a:r>
              <a:rPr lang="en-US" dirty="0" smtClean="0"/>
              <a:t>/data/</a:t>
            </a:r>
            <a:r>
              <a:rPr lang="en-US" dirty="0" err="1" smtClean="0"/>
              <a:t>vetoes.php</a:t>
            </a:r>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43</a:t>
            </a:fld>
            <a:endParaRPr lang="en-US"/>
          </a:p>
        </p:txBody>
      </p:sp>
    </p:spTree>
    <p:extLst>
      <p:ext uri="{BB962C8B-B14F-4D97-AF65-F5344CB8AC3E}">
        <p14:creationId xmlns:p14="http://schemas.microsoft.com/office/powerpoint/2010/main" val="74747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Last Update:</a:t>
            </a:r>
            <a:r>
              <a:rPr lang="en-US" sz="1200" b="0" kern="1200" dirty="0" smtClean="0">
                <a:solidFill>
                  <a:schemeClr val="tx1"/>
                </a:solidFill>
                <a:latin typeface="+mn-lt"/>
                <a:ea typeface="+mn-ea"/>
                <a:cs typeface="+mn-cs"/>
              </a:rPr>
              <a:t> Data through January 19, 2016 (114th Congress, 2nd Session) </a:t>
            </a:r>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44</a:t>
            </a:fld>
            <a:endParaRPr lang="en-US"/>
          </a:p>
        </p:txBody>
      </p:sp>
    </p:spTree>
    <p:extLst>
      <p:ext uri="{BB962C8B-B14F-4D97-AF65-F5344CB8AC3E}">
        <p14:creationId xmlns:p14="http://schemas.microsoft.com/office/powerpoint/2010/main" val="313671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onstantia" charset="0"/>
              </a:rPr>
              <a:t>Appeared in  </a:t>
            </a:r>
            <a:r>
              <a:rPr lang="en-US" sz="1200" dirty="0" smtClean="0">
                <a:solidFill>
                  <a:srgbClr val="FFC000"/>
                </a:solidFill>
                <a:effectLst>
                  <a:outerShdw blurRad="38100" dist="38100" dir="2700000" algn="tl">
                    <a:srgbClr val="FFFFFF"/>
                  </a:outerShdw>
                </a:effectLst>
                <a:latin typeface="Constantia" charset="0"/>
              </a:rPr>
              <a:t>Whig</a:t>
            </a:r>
            <a:r>
              <a:rPr lang="en-US" sz="1200" dirty="0" smtClean="0">
                <a:latin typeface="Constantia" charset="0"/>
              </a:rPr>
              <a:t> newspaper</a:t>
            </a:r>
          </a:p>
          <a:p>
            <a:r>
              <a:rPr lang="en-US" sz="1200" dirty="0" smtClean="0">
                <a:latin typeface="Constantia" charset="0"/>
              </a:rPr>
              <a:t>This visual draws more interest than a printed article would</a:t>
            </a:r>
          </a:p>
          <a:p>
            <a:r>
              <a:rPr lang="en-US" sz="1200" dirty="0" smtClean="0">
                <a:latin typeface="Constantia" charset="0"/>
              </a:rPr>
              <a:t>During his </a:t>
            </a:r>
            <a:r>
              <a:rPr lang="en-US" sz="1200" b="1" dirty="0" smtClean="0">
                <a:latin typeface="Constantia" charset="0"/>
              </a:rPr>
              <a:t>first</a:t>
            </a:r>
            <a:r>
              <a:rPr lang="en-US" sz="1200" dirty="0" smtClean="0">
                <a:latin typeface="Constantia" charset="0"/>
              </a:rPr>
              <a:t> term</a:t>
            </a:r>
          </a:p>
          <a:p>
            <a:r>
              <a:rPr lang="en-US" sz="1200" dirty="0" smtClean="0">
                <a:solidFill>
                  <a:srgbClr val="93E3FF"/>
                </a:solidFill>
                <a:effectLst>
                  <a:outerShdw blurRad="38100" dist="38100" dir="2700000" algn="tl">
                    <a:srgbClr val="FFFFFF"/>
                  </a:outerShdw>
                </a:effectLst>
                <a:latin typeface="Constantia" charset="0"/>
              </a:rPr>
              <a:t>Main Idea:  Jackson has unconstitutionally expanded the power of the presidency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Discussion </a:t>
            </a:r>
            <a:r>
              <a:rPr lang="en-US" sz="1200" kern="1200" dirty="0" smtClean="0">
                <a:solidFill>
                  <a:schemeClr val="tx1"/>
                </a:solidFill>
                <a:effectLst/>
                <a:latin typeface="+mn-lt"/>
                <a:ea typeface="+mn-ea"/>
                <a:cs typeface="+mn-cs"/>
              </a:rPr>
              <a:t>question: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How was Jackson able to make the “Bank War” such an effective symbol of democracy and of his presidency? Why were his opponents, like Clay and Biddle, unable to counter his appeals, even when their arguments appeared to have economics and stability on their side?</a:t>
            </a:r>
          </a:p>
          <a:p>
            <a:endParaRPr lang="en-US" dirty="0" smtClean="0"/>
          </a:p>
          <a:p>
            <a:r>
              <a:rPr lang="en-US" sz="1200" kern="1200" dirty="0" smtClean="0">
                <a:solidFill>
                  <a:schemeClr val="tx1"/>
                </a:solidFill>
                <a:latin typeface="+mn-lt"/>
                <a:ea typeface="+mn-ea"/>
                <a:cs typeface="+mn-cs"/>
              </a:rPr>
              <a:t>In the end, Andrew Jackson probably was the worst American president to end up on currency, particularly given his disastrous fiscal policies</a:t>
            </a:r>
            <a:endParaRPr lang="en-US" dirty="0" smtClean="0"/>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45</a:t>
            </a:fld>
            <a:endParaRPr lang="en-US"/>
          </a:p>
        </p:txBody>
      </p:sp>
    </p:spTree>
    <p:extLst>
      <p:ext uri="{BB962C8B-B14F-4D97-AF65-F5344CB8AC3E}">
        <p14:creationId xmlns:p14="http://schemas.microsoft.com/office/powerpoint/2010/main" val="4193775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of the things that makes Andrew Jackson's presidency so interesting, and also so problematic, is that he was elected via a more democratic process, but he concentrated more power in the executive in a thoroughly undemocratic way. </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48</a:t>
            </a:fld>
            <a:endParaRPr lang="en-US"/>
          </a:p>
        </p:txBody>
      </p:sp>
    </p:spTree>
    <p:extLst>
      <p:ext uri="{BB962C8B-B14F-4D97-AF65-F5344CB8AC3E}">
        <p14:creationId xmlns:p14="http://schemas.microsoft.com/office/powerpoint/2010/main" val="3160180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000" b="1" i="1">
                <a:latin typeface="Calibri" charset="0"/>
              </a:rPr>
              <a:t>Jackson's Political Legacy:</a:t>
            </a:r>
            <a:r>
              <a:rPr lang="en-US" sz="1000">
                <a:latin typeface="Calibri" charset="0"/>
              </a:rPr>
              <a:t> </a:t>
            </a:r>
            <a:br>
              <a:rPr lang="en-US" sz="1000">
                <a:latin typeface="Calibri" charset="0"/>
              </a:rPr>
            </a:br>
            <a:r>
              <a:rPr lang="en-US" sz="1000">
                <a:latin typeface="Calibri" charset="0"/>
              </a:rPr>
              <a:t>--One of the most controversial presidents in history, Jackson's policies, particularly regarding the Bank, led to the formation of the so-called "</a:t>
            </a:r>
            <a:r>
              <a:rPr lang="en-US" sz="1000" u="sng">
                <a:latin typeface="Calibri" charset="0"/>
              </a:rPr>
              <a:t>Second Party System</a:t>
            </a:r>
            <a:r>
              <a:rPr lang="en-US" sz="1000">
                <a:latin typeface="Calibri" charset="0"/>
              </a:rPr>
              <a:t>." </a:t>
            </a:r>
            <a:br>
              <a:rPr lang="en-US" sz="1000">
                <a:latin typeface="Calibri" charset="0"/>
              </a:rPr>
            </a:br>
            <a:r>
              <a:rPr lang="en-US" sz="1000">
                <a:latin typeface="Calibri" charset="0"/>
              </a:rPr>
              <a:t>--Quickly, a rival party came to oppose Jackson's supporters--the </a:t>
            </a:r>
            <a:r>
              <a:rPr lang="en-US" sz="1000" u="sng">
                <a:latin typeface="Calibri" charset="0"/>
              </a:rPr>
              <a:t>Democrats</a:t>
            </a:r>
            <a:r>
              <a:rPr lang="en-US" sz="1000">
                <a:latin typeface="Calibri" charset="0"/>
              </a:rPr>
              <a:t>--calling themselves "</a:t>
            </a:r>
            <a:r>
              <a:rPr lang="en-US" sz="1000" u="sng">
                <a:latin typeface="Calibri" charset="0"/>
              </a:rPr>
              <a:t>Whigs</a:t>
            </a:r>
            <a:r>
              <a:rPr lang="en-US" sz="1000">
                <a:latin typeface="Calibri" charset="0"/>
              </a:rPr>
              <a:t>" after those in England who opposed the King and his imperial rule. </a:t>
            </a:r>
            <a:br>
              <a:rPr lang="en-US" sz="1000">
                <a:latin typeface="Calibri" charset="0"/>
              </a:rPr>
            </a:br>
            <a:r>
              <a:rPr lang="en-US" sz="1000">
                <a:latin typeface="Calibri" charset="0"/>
              </a:rPr>
              <a:t>--Business-oriented, generally wealthy, and socially progressive, the Whigs were a national party, though they were more popular in the North. Some generalizations about the parties are helpful: </a:t>
            </a:r>
            <a:endParaRPr lang="en-US" sz="1000" b="1" u="sng">
              <a:latin typeface="Calibri" charset="0"/>
            </a:endParaRPr>
          </a:p>
          <a:p>
            <a:endParaRPr lang="en-US" sz="1000" b="1" u="sng">
              <a:latin typeface="Calibri" charset="0"/>
            </a:endParaRPr>
          </a:p>
          <a:p>
            <a:endParaRPr lang="en-US" sz="1000" b="1" u="sng">
              <a:latin typeface="Calibri" charset="0"/>
            </a:endParaRPr>
          </a:p>
        </p:txBody>
      </p:sp>
      <p:pic>
        <p:nvPicPr>
          <p:cNvPr id="337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614" y="5588522"/>
            <a:ext cx="2200586" cy="162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 the Whigs were big supporters of the American System and its active federal government. You know, tariffs, infrastructure, etc. The greatest support was in the northeast, especially from businessmen and bankers, who benefited from those tariffs and the stability provided by a national bank. And they also thought the government should promote moral character, because that was necessary for a person to act as a truly independent citizen. </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50</a:t>
            </a:fld>
            <a:endParaRPr lang="en-US"/>
          </a:p>
        </p:txBody>
      </p:sp>
    </p:spTree>
    <p:extLst>
      <p:ext uri="{BB962C8B-B14F-4D97-AF65-F5344CB8AC3E}">
        <p14:creationId xmlns:p14="http://schemas.microsoft.com/office/powerpoint/2010/main" val="1147244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subsequent depression lasted until 1843, and Jackson's bank policy proved to be arguably the most disastrous fiscal policy in American history, which is really saying something.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also had a major effect on American politics because business-oriented Democrats became Whigs, and the remaining Democrats further aligned with agrarian interests, which meant slavery. </a:t>
            </a:r>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52</a:t>
            </a:fld>
            <a:endParaRPr lang="en-US"/>
          </a:p>
        </p:txBody>
      </p:sp>
    </p:spTree>
    <p:extLst>
      <p:ext uri="{BB962C8B-B14F-4D97-AF65-F5344CB8AC3E}">
        <p14:creationId xmlns:p14="http://schemas.microsoft.com/office/powerpoint/2010/main" val="1820917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smtClean="0">
                <a:latin typeface="Calibri" charset="0"/>
              </a:rPr>
              <a:t>Panic really started right before Jackson left office</a:t>
            </a:r>
          </a:p>
          <a:p>
            <a:pPr>
              <a:lnSpc>
                <a:spcPct val="90000"/>
              </a:lnSpc>
            </a:pPr>
            <a:endParaRPr lang="en-US" dirty="0" smtClean="0">
              <a:latin typeface="Calibri" charset="0"/>
            </a:endParaRPr>
          </a:p>
          <a:p>
            <a:pPr>
              <a:lnSpc>
                <a:spcPct val="90000"/>
              </a:lnSpc>
            </a:pPr>
            <a:r>
              <a:rPr lang="en-US" dirty="0" smtClean="0">
                <a:latin typeface="Calibri" charset="0"/>
              </a:rPr>
              <a:t>Acute panic – bank collapses, factories shut down, commodity prices down, western land sales dropped, many </a:t>
            </a:r>
            <a:r>
              <a:rPr lang="en-US" dirty="0" err="1" smtClean="0">
                <a:latin typeface="Calibri" charset="0"/>
              </a:rPr>
              <a:t>uenmployed</a:t>
            </a:r>
            <a:endParaRPr lang="en-US" dirty="0" smtClean="0">
              <a:latin typeface="Calibri" charset="0"/>
            </a:endParaRPr>
          </a:p>
          <a:p>
            <a:pPr>
              <a:lnSpc>
                <a:spcPct val="90000"/>
              </a:lnSpc>
            </a:pPr>
            <a:endParaRPr lang="en-US" dirty="0" smtClean="0">
              <a:latin typeface="Calibri" charset="0"/>
            </a:endParaRPr>
          </a:p>
          <a:p>
            <a:pPr>
              <a:lnSpc>
                <a:spcPct val="90000"/>
              </a:lnSpc>
            </a:pPr>
            <a:r>
              <a:rPr lang="en-US" dirty="0" smtClean="0">
                <a:latin typeface="Calibri" charset="0"/>
              </a:rPr>
              <a:t>Whigs wanted expansion of bank credit, higher tariffs, subsidies for internal improvements, etc. but VB did nothing – </a:t>
            </a:r>
            <a:r>
              <a:rPr lang="en-US" dirty="0" err="1" smtClean="0">
                <a:latin typeface="Calibri" charset="0"/>
              </a:rPr>
              <a:t>Jacksonian</a:t>
            </a:r>
            <a:r>
              <a:rPr lang="en-US" dirty="0" smtClean="0">
                <a:latin typeface="Calibri" charset="0"/>
              </a:rPr>
              <a:t> philosophy of keeping gov’t out of the economy</a:t>
            </a:r>
          </a:p>
          <a:p>
            <a:pPr>
              <a:lnSpc>
                <a:spcPct val="90000"/>
              </a:lnSpc>
            </a:pPr>
            <a:endParaRPr lang="en-US" dirty="0" smtClean="0">
              <a:latin typeface="Calibri" charset="0"/>
            </a:endParaRPr>
          </a:p>
          <a:p>
            <a:pPr>
              <a:lnSpc>
                <a:spcPct val="90000"/>
              </a:lnSpc>
            </a:pPr>
            <a:r>
              <a:rPr lang="en-US" dirty="0" smtClean="0">
                <a:latin typeface="Calibri" charset="0"/>
              </a:rPr>
              <a:t>The Independent Treasury was a system for the retaining of government funds in the United States Treasury and its </a:t>
            </a:r>
            <a:r>
              <a:rPr lang="en-US" dirty="0" err="1" smtClean="0">
                <a:latin typeface="Calibri" charset="0"/>
              </a:rPr>
              <a:t>subtreasuries</a:t>
            </a:r>
            <a:r>
              <a:rPr lang="en-US" dirty="0" smtClean="0">
                <a:latin typeface="Calibri" charset="0"/>
              </a:rPr>
              <a:t>, independently of the national banking and financial systems. In one form or another, it existed from 1846 to 1921.</a:t>
            </a:r>
          </a:p>
          <a:p>
            <a:pPr>
              <a:lnSpc>
                <a:spcPct val="90000"/>
              </a:lnSpc>
            </a:pPr>
            <a:endParaRPr lang="en-US" dirty="0" smtClean="0">
              <a:latin typeface="Calibri" charset="0"/>
            </a:endParaRPr>
          </a:p>
          <a:p>
            <a:pPr>
              <a:lnSpc>
                <a:spcPct val="90000"/>
              </a:lnSpc>
            </a:pPr>
            <a:r>
              <a:rPr lang="en-US" dirty="0" smtClean="0">
                <a:latin typeface="Calibri" charset="0"/>
              </a:rPr>
              <a:t>The Democrats blamed the Panic and all the financial problems on banks and wanted the Treasury to operate independently; the Whigs wanted a third central bank. In June 1840 Congress established an Independent Treasury System, but the first act of the Whig administration of President William Henry Harrison in March 1841 was to </a:t>
            </a:r>
            <a:r>
              <a:rPr lang="en-US" dirty="0" smtClean="0">
                <a:latin typeface="Calibri" charset="0"/>
                <a:hlinkClick r:id="rId3"/>
              </a:rPr>
              <a:t>repeal</a:t>
            </a:r>
            <a:r>
              <a:rPr lang="en-US" dirty="0" smtClean="0">
                <a:latin typeface="Calibri" charset="0"/>
              </a:rPr>
              <a:t> the bill. After Harrison died in April, President John Tyler vetoed all attempts to set up a third central bank.</a:t>
            </a:r>
            <a:br>
              <a:rPr lang="en-US" dirty="0" smtClean="0">
                <a:latin typeface="Calibri" charset="0"/>
              </a:rPr>
            </a:br>
            <a:r>
              <a:rPr lang="en-US" dirty="0" smtClean="0">
                <a:latin typeface="Calibri" charset="0"/>
              </a:rPr>
              <a:t/>
            </a:r>
            <a:br>
              <a:rPr lang="en-US" dirty="0" smtClean="0">
                <a:latin typeface="Calibri" charset="0"/>
              </a:rPr>
            </a:br>
            <a:endParaRPr lang="en-US" dirty="0" smtClean="0">
              <a:latin typeface="Calibri" charset="0"/>
            </a:endParaRPr>
          </a:p>
          <a:p>
            <a:pPr>
              <a:lnSpc>
                <a:spcPct val="90000"/>
              </a:lnSpc>
            </a:pPr>
            <a:endParaRPr lang="en-US" dirty="0" smtClean="0">
              <a:latin typeface="Calibri" charset="0"/>
            </a:endParaRPr>
          </a:p>
          <a:p>
            <a:pPr>
              <a:lnSpc>
                <a:spcPct val="90000"/>
              </a:lnSpc>
            </a:pPr>
            <a:endParaRPr lang="en-US" dirty="0">
              <a:latin typeface="Calibri" charset="0"/>
            </a:endParaRPr>
          </a:p>
        </p:txBody>
      </p:sp>
      <p:sp>
        <p:nvSpPr>
          <p:cNvPr id="4" name="Slide Number Placeholder 3"/>
          <p:cNvSpPr>
            <a:spLocks noGrp="1"/>
          </p:cNvSpPr>
          <p:nvPr>
            <p:ph type="sldNum" sz="quarter" idx="10"/>
          </p:nvPr>
        </p:nvSpPr>
        <p:spPr/>
        <p:txBody>
          <a:bodyPr/>
          <a:lstStyle/>
          <a:p>
            <a:fld id="{AFEB1194-AEE7-0E43-B5D2-68D9526D9332}" type="slidenum">
              <a:rPr lang="en-US" smtClean="0"/>
              <a:t>54</a:t>
            </a:fld>
            <a:endParaRPr lang="en-US"/>
          </a:p>
        </p:txBody>
      </p:sp>
    </p:spTree>
    <p:extLst>
      <p:ext uri="{BB962C8B-B14F-4D97-AF65-F5344CB8AC3E}">
        <p14:creationId xmlns:p14="http://schemas.microsoft.com/office/powerpoint/2010/main" val="1533336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Van Buren is arguably more important for having invented the Democratic Party. He was first to realize that national political parties could be a good thing. So, I mentioned that Martin Van Buren was known as the "Little Magician," and I know this sounds a little bit silly, but I think it's telling.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You see, Van Buren was only the second American president with a well-used nickname, and the first was his immediate predecessor, Andrew Jackson, or "Old Hickory." Why does this matter? Well, when you're actually having to campaign for office, as all presidential candidates did after the election of 1828, and you're trying to appeal to the newly enfranchised common man, what better way to seem like a regular guy than to have a nickname? </a:t>
            </a:r>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55</a:t>
            </a:fld>
            <a:endParaRPr lang="en-US"/>
          </a:p>
        </p:txBody>
      </p:sp>
    </p:spTree>
    <p:extLst>
      <p:ext uri="{BB962C8B-B14F-4D97-AF65-F5344CB8AC3E}">
        <p14:creationId xmlns:p14="http://schemas.microsoft.com/office/powerpoint/2010/main" val="3163908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This woodcut is a parody of Democratic efforts in 1840 to re-elect incumbent Martin Van Buren in the face of broad popular support for Whig candidate William Henry Harrison.  Note in this cartoon that Martin Van Buren appears locked up in a “log cabin” and that Andrew Jackson attempts to pry him out with a “hickory stick.”  Additionally, names of states appear on the log cabin and the fulcrum for Jackson’s hickory stick is a pile of “NG” which means “no go.”  Recall, from the overview presented, that Van Buren lost his bid for reelection in 1840.</a:t>
            </a:r>
            <a:endParaRPr lang="en-US">
              <a:latin typeface="Calibri" charset="0"/>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29057" indent="-280406">
              <a:defRPr sz="1200">
                <a:solidFill>
                  <a:schemeClr val="tx1"/>
                </a:solidFill>
                <a:latin typeface="Calibri" charset="0"/>
                <a:ea typeface="ＭＳ Ｐゴシック" charset="0"/>
              </a:defRPr>
            </a:lvl2pPr>
            <a:lvl3pPr marL="1121626" indent="-224325">
              <a:defRPr sz="1200">
                <a:solidFill>
                  <a:schemeClr val="tx1"/>
                </a:solidFill>
                <a:latin typeface="Calibri" charset="0"/>
                <a:ea typeface="ＭＳ Ｐゴシック" charset="0"/>
              </a:defRPr>
            </a:lvl3pPr>
            <a:lvl4pPr marL="1570276" indent="-224325">
              <a:defRPr sz="1200">
                <a:solidFill>
                  <a:schemeClr val="tx1"/>
                </a:solidFill>
                <a:latin typeface="Calibri" charset="0"/>
                <a:ea typeface="ＭＳ Ｐゴシック" charset="0"/>
              </a:defRPr>
            </a:lvl4pPr>
            <a:lvl5pPr marL="2018927" indent="-224325">
              <a:defRPr sz="1200">
                <a:solidFill>
                  <a:schemeClr val="tx1"/>
                </a:solidFill>
                <a:latin typeface="Calibri" charset="0"/>
                <a:ea typeface="ＭＳ Ｐゴシック" charset="0"/>
              </a:defRPr>
            </a:lvl5pPr>
            <a:lvl6pPr marL="2467577" indent="-224325" eaLnBrk="0" fontAlgn="base" hangingPunct="0">
              <a:spcBef>
                <a:spcPct val="30000"/>
              </a:spcBef>
              <a:spcAft>
                <a:spcPct val="0"/>
              </a:spcAft>
              <a:defRPr sz="1200">
                <a:solidFill>
                  <a:schemeClr val="tx1"/>
                </a:solidFill>
                <a:latin typeface="Calibri" charset="0"/>
                <a:ea typeface="ＭＳ Ｐゴシック" charset="0"/>
              </a:defRPr>
            </a:lvl6pPr>
            <a:lvl7pPr marL="2916227" indent="-224325" eaLnBrk="0" fontAlgn="base" hangingPunct="0">
              <a:spcBef>
                <a:spcPct val="30000"/>
              </a:spcBef>
              <a:spcAft>
                <a:spcPct val="0"/>
              </a:spcAft>
              <a:defRPr sz="1200">
                <a:solidFill>
                  <a:schemeClr val="tx1"/>
                </a:solidFill>
                <a:latin typeface="Calibri" charset="0"/>
                <a:ea typeface="ＭＳ Ｐゴシック" charset="0"/>
              </a:defRPr>
            </a:lvl7pPr>
            <a:lvl8pPr marL="3364878" indent="-224325" eaLnBrk="0" fontAlgn="base" hangingPunct="0">
              <a:spcBef>
                <a:spcPct val="30000"/>
              </a:spcBef>
              <a:spcAft>
                <a:spcPct val="0"/>
              </a:spcAft>
              <a:defRPr sz="1200">
                <a:solidFill>
                  <a:schemeClr val="tx1"/>
                </a:solidFill>
                <a:latin typeface="Calibri" charset="0"/>
                <a:ea typeface="ＭＳ Ｐゴシック" charset="0"/>
              </a:defRPr>
            </a:lvl8pPr>
            <a:lvl9pPr marL="3813528" indent="-224325" eaLnBrk="0" fontAlgn="base" hangingPunct="0">
              <a:spcBef>
                <a:spcPct val="30000"/>
              </a:spcBef>
              <a:spcAft>
                <a:spcPct val="0"/>
              </a:spcAft>
              <a:defRPr sz="1200">
                <a:solidFill>
                  <a:schemeClr val="tx1"/>
                </a:solidFill>
                <a:latin typeface="Calibri" charset="0"/>
                <a:ea typeface="ＭＳ Ｐゴシック" charset="0"/>
              </a:defRPr>
            </a:lvl9pPr>
          </a:lstStyle>
          <a:p>
            <a:fld id="{581929A9-7247-CA40-A7C5-AECDABB5805A}" type="slidenum">
              <a:rPr lang="en-US">
                <a:latin typeface="Times New Roman" charset="0"/>
              </a:rPr>
              <a:pPr/>
              <a:t>60</a:t>
            </a:fld>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between 1820 and 1850, this started to change. State legislatures lowered or else eliminated the property qualifications for voting, which allowed many more people to vote, so long as they were, you know, both white and male. the whole idea of owning land as a prerequisite for voting is sort of Jeffersonian. An individual who works his own land can be truly independent because he doesn't need to rely upon markets to acquire stuff or, God forbid, wages to give him money with which to buy stuff.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 he makes his own stuff, and he doesn't need anybody... except for slaves, and also women to make shoes and clothes and to cook food and also make children.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Contrast </a:t>
            </a:r>
            <a:r>
              <a:rPr lang="en-US" sz="1200" kern="1200" dirty="0" smtClean="0">
                <a:solidFill>
                  <a:schemeClr val="tx1"/>
                </a:solidFill>
                <a:effectLst/>
                <a:latin typeface="+mn-lt"/>
                <a:ea typeface="+mn-ea"/>
                <a:cs typeface="+mn-cs"/>
              </a:rPr>
              <a:t>Adams and Jackson as symbols of the old and new politics. Show how the </a:t>
            </a:r>
            <a:r>
              <a:rPr lang="en-US" sz="1200" kern="1200" dirty="0" err="1" smtClean="0">
                <a:solidFill>
                  <a:schemeClr val="tx1"/>
                </a:solidFill>
                <a:effectLst/>
                <a:latin typeface="+mn-lt"/>
                <a:ea typeface="+mn-ea"/>
                <a:cs typeface="+mn-cs"/>
              </a:rPr>
              <a:t>Jacksonians</a:t>
            </a:r>
            <a:r>
              <a:rPr lang="en-US" sz="1200" kern="1200" dirty="0" smtClean="0">
                <a:solidFill>
                  <a:schemeClr val="tx1"/>
                </a:solidFill>
                <a:effectLst/>
                <a:latin typeface="+mn-lt"/>
                <a:ea typeface="+mn-ea"/>
                <a:cs typeface="+mn-cs"/>
              </a:rPr>
              <a:t> used the “elitist” and “corrupt” election of 1824 to arouse popular feelings for their sweeping democratic victory in 1828.</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cap="small"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 Samuel Bemis, </a:t>
            </a:r>
            <a:r>
              <a:rPr lang="en-US" sz="1200" i="1" kern="1200" dirty="0" smtClean="0">
                <a:solidFill>
                  <a:schemeClr val="tx1"/>
                </a:solidFill>
                <a:effectLst/>
                <a:latin typeface="+mn-lt"/>
                <a:ea typeface="+mn-ea"/>
                <a:cs typeface="+mn-cs"/>
              </a:rPr>
              <a:t>John Quincy Adams and the Union </a:t>
            </a:r>
            <a:r>
              <a:rPr lang="en-US" sz="1200" kern="1200" dirty="0" smtClean="0">
                <a:solidFill>
                  <a:schemeClr val="tx1"/>
                </a:solidFill>
                <a:effectLst/>
                <a:latin typeface="+mn-lt"/>
                <a:ea typeface="+mn-ea"/>
                <a:cs typeface="+mn-cs"/>
              </a:rPr>
              <a:t>(1956); Robert V. </a:t>
            </a:r>
            <a:r>
              <a:rPr lang="en-US" sz="1200" kern="1200" dirty="0" err="1" smtClean="0">
                <a:solidFill>
                  <a:schemeClr val="tx1"/>
                </a:solidFill>
                <a:effectLst/>
                <a:latin typeface="+mn-lt"/>
                <a:ea typeface="+mn-ea"/>
                <a:cs typeface="+mn-cs"/>
              </a:rPr>
              <a:t>Remini</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Andrew Jackson and the Course of American Freedom</a:t>
            </a:r>
            <a:r>
              <a:rPr lang="en-US" sz="1200" kern="1200" dirty="0" smtClean="0">
                <a:solidFill>
                  <a:schemeClr val="tx1"/>
                </a:solidFill>
                <a:effectLst/>
                <a:latin typeface="+mn-lt"/>
                <a:ea typeface="+mn-ea"/>
                <a:cs typeface="+mn-cs"/>
              </a:rPr>
              <a:t> (1981).</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5</a:t>
            </a:fld>
            <a:endParaRPr lang="en-US"/>
          </a:p>
        </p:txBody>
      </p:sp>
    </p:spTree>
    <p:extLst>
      <p:ext uri="{BB962C8B-B14F-4D97-AF65-F5344CB8AC3E}">
        <p14:creationId xmlns:p14="http://schemas.microsoft.com/office/powerpoint/2010/main" val="1939851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Triumph of the populist democratic style</a:t>
            </a:r>
          </a:p>
          <a:p>
            <a:r>
              <a:rPr lang="en-US" dirty="0" smtClean="0"/>
              <a:t>Common man is now firmly at center stage, not “aristocracy”</a:t>
            </a:r>
          </a:p>
          <a:p>
            <a:r>
              <a:rPr lang="en-US" dirty="0" smtClean="0"/>
              <a:t>Two party system reigns</a:t>
            </a:r>
          </a:p>
          <a:p>
            <a:r>
              <a:rPr lang="en-US" dirty="0" err="1" smtClean="0"/>
              <a:t>Jacksonian</a:t>
            </a:r>
            <a:r>
              <a:rPr lang="en-US" dirty="0" smtClean="0"/>
              <a:t> Democrats</a:t>
            </a:r>
          </a:p>
          <a:p>
            <a:r>
              <a:rPr lang="en-US" dirty="0" smtClean="0"/>
              <a:t>Liberty of the individual / common man</a:t>
            </a:r>
          </a:p>
          <a:p>
            <a:r>
              <a:rPr lang="en-US" dirty="0" smtClean="0"/>
              <a:t>States’ rights and federal restraint in social and economic issues</a:t>
            </a:r>
          </a:p>
          <a:p>
            <a:r>
              <a:rPr lang="en-US" dirty="0" smtClean="0"/>
              <a:t>Whigs			[Clay’s American System+]</a:t>
            </a:r>
          </a:p>
          <a:p>
            <a:r>
              <a:rPr lang="en-US" dirty="0" smtClean="0"/>
              <a:t>Economic expansion – renewed National Bank</a:t>
            </a:r>
          </a:p>
          <a:p>
            <a:r>
              <a:rPr lang="en-US" dirty="0" smtClean="0"/>
              <a:t>Protective tariffs</a:t>
            </a:r>
          </a:p>
          <a:p>
            <a:r>
              <a:rPr lang="en-US" dirty="0" smtClean="0"/>
              <a:t>Internal Improvements</a:t>
            </a:r>
          </a:p>
          <a:p>
            <a:r>
              <a:rPr lang="en-US" dirty="0" smtClean="0"/>
              <a:t>Public schools; moral reforms (temperance, slavery)</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62</a:t>
            </a:fld>
            <a:endParaRPr lang="en-US"/>
          </a:p>
        </p:txBody>
      </p:sp>
    </p:spTree>
    <p:extLst>
      <p:ext uri="{BB962C8B-B14F-4D97-AF65-F5344CB8AC3E}">
        <p14:creationId xmlns:p14="http://schemas.microsoft.com/office/powerpoint/2010/main" val="300745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sz="1200" b="1" dirty="0" smtClean="0">
                <a:latin typeface="Constantia" charset="0"/>
              </a:rPr>
              <a:t>Will </a:t>
            </a:r>
            <a:r>
              <a:rPr lang="en-US" sz="1200" b="1" i="1" dirty="0" smtClean="0">
                <a:latin typeface="Constantia" charset="0"/>
              </a:rPr>
              <a:t>NOT</a:t>
            </a:r>
            <a:r>
              <a:rPr lang="en-US" sz="1200" b="1" dirty="0" smtClean="0">
                <a:latin typeface="Constantia" charset="0"/>
              </a:rPr>
              <a:t> be Clay &amp; Webster’s puppet as Harrison was supposed to be</a:t>
            </a:r>
          </a:p>
          <a:p>
            <a:pPr eaLnBrk="1" hangingPunct="1">
              <a:lnSpc>
                <a:spcPct val="90000"/>
              </a:lnSpc>
            </a:pPr>
            <a:r>
              <a:rPr lang="en-US" sz="1200" b="1" dirty="0" smtClean="0">
                <a:latin typeface="Constantia" charset="0"/>
              </a:rPr>
              <a:t>Becomes the President “without a party”</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63</a:t>
            </a:fld>
            <a:endParaRPr lang="en-US"/>
          </a:p>
        </p:txBody>
      </p:sp>
    </p:spTree>
    <p:extLst>
      <p:ext uri="{BB962C8B-B14F-4D97-AF65-F5344CB8AC3E}">
        <p14:creationId xmlns:p14="http://schemas.microsoft.com/office/powerpoint/2010/main" val="1076249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a:t>
            </a:r>
            <a:r>
              <a:rPr lang="en-US" sz="1200" u="sng" kern="1200" dirty="0" smtClean="0">
                <a:solidFill>
                  <a:schemeClr val="tx1"/>
                </a:solidFill>
                <a:effectLst/>
                <a:latin typeface="+mn-lt"/>
                <a:ea typeface="+mn-ea"/>
                <a:cs typeface="+mn-cs"/>
                <a:hlinkClick r:id="rId3" tooltip="Absolute ruler"/>
              </a:rPr>
              <a:t>absolute ruler</a:t>
            </a:r>
            <a:r>
              <a:rPr lang="en-US" sz="1200" kern="1200" dirty="0" smtClean="0">
                <a:solidFill>
                  <a:schemeClr val="tx1"/>
                </a:solidFill>
                <a:effectLst/>
                <a:latin typeface="+mn-lt"/>
                <a:ea typeface="+mn-ea"/>
                <a:cs typeface="+mn-cs"/>
              </a:rPr>
              <a:t> unrestrained by law or constitution, or one who has usurped legitimate sovereignty. A tyrant usually controls almost everything, and is considered a ruler of horrible and </a:t>
            </a:r>
            <a:r>
              <a:rPr lang="en-US" sz="1200" u="sng" kern="1200" dirty="0" err="1" smtClean="0">
                <a:solidFill>
                  <a:schemeClr val="tx1"/>
                </a:solidFill>
                <a:effectLst/>
                <a:latin typeface="+mn-lt"/>
                <a:ea typeface="+mn-ea"/>
                <a:cs typeface="+mn-cs"/>
                <a:hlinkClick r:id="rId4" tooltip="Oppressive"/>
              </a:rPr>
              <a:t>oppressive</a:t>
            </a:r>
            <a:r>
              <a:rPr lang="en-US" sz="1200" kern="1200" dirty="0" err="1" smtClean="0">
                <a:solidFill>
                  <a:schemeClr val="tx1"/>
                </a:solidFill>
                <a:effectLst/>
                <a:latin typeface="+mn-lt"/>
                <a:ea typeface="+mn-ea"/>
                <a:cs typeface="+mn-cs"/>
              </a:rPr>
              <a:t>character</a:t>
            </a:r>
            <a:r>
              <a:rPr lang="en-US" sz="1200" kern="1200" smtClean="0">
                <a:solidFill>
                  <a:schemeClr val="tx1"/>
                </a:solidFill>
                <a:effectLst/>
                <a:latin typeface="+mn-lt"/>
                <a:ea typeface="+mn-ea"/>
                <a:cs typeface="+mn-cs"/>
              </a:rPr>
              <a:t>, even in spite of governing a free state according to just laws.</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69</a:t>
            </a:fld>
            <a:endParaRPr lang="en-US"/>
          </a:p>
        </p:txBody>
      </p:sp>
    </p:spTree>
    <p:extLst>
      <p:ext uri="{BB962C8B-B14F-4D97-AF65-F5344CB8AC3E}">
        <p14:creationId xmlns:p14="http://schemas.microsoft.com/office/powerpoint/2010/main" val="3819216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a:t>
            </a:r>
            <a:r>
              <a:rPr lang="en-US" sz="1200" u="sng" kern="1200" dirty="0" smtClean="0">
                <a:solidFill>
                  <a:schemeClr val="tx1"/>
                </a:solidFill>
                <a:effectLst/>
                <a:latin typeface="+mn-lt"/>
                <a:ea typeface="+mn-ea"/>
                <a:cs typeface="+mn-cs"/>
                <a:hlinkClick r:id="rId3" tooltip="Absolute ruler"/>
              </a:rPr>
              <a:t>absolute ruler</a:t>
            </a:r>
            <a:r>
              <a:rPr lang="en-US" sz="1200" kern="1200" dirty="0" smtClean="0">
                <a:solidFill>
                  <a:schemeClr val="tx1"/>
                </a:solidFill>
                <a:effectLst/>
                <a:latin typeface="+mn-lt"/>
                <a:ea typeface="+mn-ea"/>
                <a:cs typeface="+mn-cs"/>
              </a:rPr>
              <a:t> unrestrained by law or constitution, or one who has usurped legitimate sovereignty. A tyrant usually controls almost everything, and is considered a ruler of horrible and </a:t>
            </a:r>
            <a:r>
              <a:rPr lang="en-US" sz="1200" u="sng" kern="1200" dirty="0" err="1" smtClean="0">
                <a:solidFill>
                  <a:schemeClr val="tx1"/>
                </a:solidFill>
                <a:effectLst/>
                <a:latin typeface="+mn-lt"/>
                <a:ea typeface="+mn-ea"/>
                <a:cs typeface="+mn-cs"/>
                <a:hlinkClick r:id="rId4" tooltip="Oppressive"/>
              </a:rPr>
              <a:t>oppressive</a:t>
            </a:r>
            <a:r>
              <a:rPr lang="en-US" sz="1200" kern="1200" dirty="0" err="1" smtClean="0">
                <a:solidFill>
                  <a:schemeClr val="tx1"/>
                </a:solidFill>
                <a:effectLst/>
                <a:latin typeface="+mn-lt"/>
                <a:ea typeface="+mn-ea"/>
                <a:cs typeface="+mn-cs"/>
              </a:rPr>
              <a:t>character</a:t>
            </a:r>
            <a:r>
              <a:rPr lang="en-US" sz="1200" kern="1200" smtClean="0">
                <a:solidFill>
                  <a:schemeClr val="tx1"/>
                </a:solidFill>
                <a:effectLst/>
                <a:latin typeface="+mn-lt"/>
                <a:ea typeface="+mn-ea"/>
                <a:cs typeface="+mn-cs"/>
              </a:rPr>
              <a:t>, even in spite of governing a free state according to just laws.</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70</a:t>
            </a:fld>
            <a:endParaRPr lang="en-US"/>
          </a:p>
        </p:txBody>
      </p:sp>
    </p:spTree>
    <p:extLst>
      <p:ext uri="{BB962C8B-B14F-4D97-AF65-F5344CB8AC3E}">
        <p14:creationId xmlns:p14="http://schemas.microsoft.com/office/powerpoint/2010/main" val="337598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a:t>
            </a:r>
            <a:r>
              <a:rPr lang="en-US" sz="1200" u="sng" kern="1200" dirty="0" smtClean="0">
                <a:solidFill>
                  <a:schemeClr val="tx1"/>
                </a:solidFill>
                <a:effectLst/>
                <a:latin typeface="+mn-lt"/>
                <a:ea typeface="+mn-ea"/>
                <a:cs typeface="+mn-cs"/>
                <a:hlinkClick r:id="rId3" tooltip="Absolute ruler"/>
              </a:rPr>
              <a:t>absolute ruler</a:t>
            </a:r>
            <a:r>
              <a:rPr lang="en-US" sz="1200" kern="1200" dirty="0" smtClean="0">
                <a:solidFill>
                  <a:schemeClr val="tx1"/>
                </a:solidFill>
                <a:effectLst/>
                <a:latin typeface="+mn-lt"/>
                <a:ea typeface="+mn-ea"/>
                <a:cs typeface="+mn-cs"/>
              </a:rPr>
              <a:t> unrestrained by law or constitution, or one who has usurped legitimate sovereignty. A tyrant usually controls almost everything, and is considered a ruler of horrible and </a:t>
            </a:r>
            <a:r>
              <a:rPr lang="en-US" sz="1200" u="sng" kern="1200" dirty="0" err="1" smtClean="0">
                <a:solidFill>
                  <a:schemeClr val="tx1"/>
                </a:solidFill>
                <a:effectLst/>
                <a:latin typeface="+mn-lt"/>
                <a:ea typeface="+mn-ea"/>
                <a:cs typeface="+mn-cs"/>
                <a:hlinkClick r:id="rId4" tooltip="Oppressive"/>
              </a:rPr>
              <a:t>oppressive</a:t>
            </a:r>
            <a:r>
              <a:rPr lang="en-US" sz="1200" kern="1200" dirty="0" err="1" smtClean="0">
                <a:solidFill>
                  <a:schemeClr val="tx1"/>
                </a:solidFill>
                <a:effectLst/>
                <a:latin typeface="+mn-lt"/>
                <a:ea typeface="+mn-ea"/>
                <a:cs typeface="+mn-cs"/>
              </a:rPr>
              <a:t>character</a:t>
            </a:r>
            <a:r>
              <a:rPr lang="en-US" sz="1200" kern="1200" smtClean="0">
                <a:solidFill>
                  <a:schemeClr val="tx1"/>
                </a:solidFill>
                <a:effectLst/>
                <a:latin typeface="+mn-lt"/>
                <a:ea typeface="+mn-ea"/>
                <a:cs typeface="+mn-cs"/>
              </a:rPr>
              <a:t>, even in spite of governing a free state according to just laws.</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72</a:t>
            </a:fld>
            <a:endParaRPr lang="en-US"/>
          </a:p>
        </p:txBody>
      </p:sp>
    </p:spTree>
    <p:extLst>
      <p:ext uri="{BB962C8B-B14F-4D97-AF65-F5344CB8AC3E}">
        <p14:creationId xmlns:p14="http://schemas.microsoft.com/office/powerpoint/2010/main" val="3979701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B1194-AEE7-0E43-B5D2-68D9526D9332}" type="slidenum">
              <a:rPr lang="en-US" smtClean="0"/>
              <a:t>73</a:t>
            </a:fld>
            <a:endParaRPr lang="en-US"/>
          </a:p>
        </p:txBody>
      </p:sp>
    </p:spTree>
    <p:extLst>
      <p:ext uri="{BB962C8B-B14F-4D97-AF65-F5344CB8AC3E}">
        <p14:creationId xmlns:p14="http://schemas.microsoft.com/office/powerpoint/2010/main" val="4177864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EB1194-AEE7-0E43-B5D2-68D9526D9332}" type="slidenum">
              <a:rPr lang="en-US" smtClean="0"/>
              <a:t>76</a:t>
            </a:fld>
            <a:endParaRPr lang="en-US"/>
          </a:p>
        </p:txBody>
      </p:sp>
    </p:spTree>
    <p:extLst>
      <p:ext uri="{BB962C8B-B14F-4D97-AF65-F5344CB8AC3E}">
        <p14:creationId xmlns:p14="http://schemas.microsoft.com/office/powerpoint/2010/main" val="158869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Analyze the rise of mass politics and popular democracy. Focus on the increasing democratic American celebration of “the people” in opposition to entrenched elites, as well as specific political innovations: the end of property qualifications, political conventions, political machines, and the spoils system.</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cap="small"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 Harry L. Watson, </a:t>
            </a:r>
            <a:r>
              <a:rPr lang="en-US" sz="1200" i="1" kern="1200" dirty="0" smtClean="0">
                <a:solidFill>
                  <a:schemeClr val="tx1"/>
                </a:solidFill>
                <a:effectLst/>
                <a:latin typeface="+mn-lt"/>
                <a:ea typeface="+mn-ea"/>
                <a:cs typeface="+mn-cs"/>
              </a:rPr>
              <a:t>Liberty and Power: The Politics of </a:t>
            </a:r>
            <a:r>
              <a:rPr lang="en-US" sz="1200" i="1" kern="1200" dirty="0" err="1" smtClean="0">
                <a:solidFill>
                  <a:schemeClr val="tx1"/>
                </a:solidFill>
                <a:effectLst/>
                <a:latin typeface="+mn-lt"/>
                <a:ea typeface="+mn-ea"/>
                <a:cs typeface="+mn-cs"/>
              </a:rPr>
              <a:t>Jacksonian</a:t>
            </a:r>
            <a:r>
              <a:rPr lang="en-US" sz="1200" i="1" kern="1200" dirty="0" smtClean="0">
                <a:solidFill>
                  <a:schemeClr val="tx1"/>
                </a:solidFill>
                <a:effectLst/>
                <a:latin typeface="+mn-lt"/>
                <a:ea typeface="+mn-ea"/>
                <a:cs typeface="+mn-cs"/>
              </a:rPr>
              <a:t> America</a:t>
            </a:r>
            <a:r>
              <a:rPr lang="en-US" sz="1200" kern="1200" dirty="0" smtClean="0">
                <a:solidFill>
                  <a:schemeClr val="tx1"/>
                </a:solidFill>
                <a:effectLst/>
                <a:latin typeface="+mn-lt"/>
                <a:ea typeface="+mn-ea"/>
                <a:cs typeface="+mn-cs"/>
              </a:rPr>
              <a:t> (1990).</a:t>
            </a:r>
          </a:p>
          <a:p>
            <a:endParaRPr lang="en-US" dirty="0" smtClean="0"/>
          </a:p>
          <a:p>
            <a:pPr eaLnBrk="1" hangingPunct="1">
              <a:spcBef>
                <a:spcPct val="50000"/>
              </a:spcBef>
              <a:buClr>
                <a:schemeClr val="accent2"/>
              </a:buClr>
              <a:buSzPct val="70000"/>
              <a:buFont typeface="Arial" charset="0"/>
              <a:buChar char="•"/>
            </a:pPr>
            <a:r>
              <a:rPr lang="en-US" dirty="0" smtClean="0"/>
              <a:t>The </a:t>
            </a:r>
            <a:r>
              <a:rPr lang="en-US" dirty="0" err="1" smtClean="0"/>
              <a:t>jacksonian</a:t>
            </a:r>
            <a:r>
              <a:rPr lang="en-US" dirty="0" smtClean="0"/>
              <a:t> coalition:</a:t>
            </a:r>
            <a:r>
              <a:rPr lang="en-US" baseline="0" dirty="0" smtClean="0"/>
              <a:t> </a:t>
            </a:r>
            <a:r>
              <a:rPr lang="en-US" b="0" baseline="0" dirty="0" smtClean="0"/>
              <a:t>democrats will be more welcoming to immigrants b/c they don’t live in cities in the first place!</a:t>
            </a:r>
            <a:endParaRPr lang="en-US" baseline="0" dirty="0" smtClean="0"/>
          </a:p>
          <a:p>
            <a:pPr eaLnBrk="1" hangingPunct="1">
              <a:spcBef>
                <a:spcPct val="50000"/>
              </a:spcBef>
              <a:buClr>
                <a:schemeClr val="accent2"/>
              </a:buClr>
              <a:buSzPct val="70000"/>
              <a:buFont typeface="Arial" charset="0"/>
              <a:buChar char="•"/>
            </a:pPr>
            <a:r>
              <a:rPr lang="en-US" sz="1200" b="1" dirty="0" smtClean="0">
                <a:solidFill>
                  <a:schemeClr val="tx2"/>
                </a:solidFill>
                <a:effectLst>
                  <a:outerShdw blurRad="38100" dist="38100" dir="2700000" algn="tl">
                    <a:srgbClr val="FFFFFF"/>
                  </a:outerShdw>
                </a:effectLst>
                <a:latin typeface="Comic Sans MS" charset="0"/>
              </a:rPr>
              <a:t>The </a:t>
            </a:r>
            <a:r>
              <a:rPr lang="en-US" sz="1200" b="1" dirty="0" smtClean="0">
                <a:solidFill>
                  <a:srgbClr val="FF2D2D"/>
                </a:solidFill>
                <a:effectLst>
                  <a:outerShdw blurRad="38100" dist="38100" dir="2700000" algn="tl">
                    <a:srgbClr val="FFFFFF"/>
                  </a:outerShdw>
                </a:effectLst>
                <a:latin typeface="Comic Sans MS" charset="0"/>
              </a:rPr>
              <a:t>Planter Elite </a:t>
            </a:r>
            <a:r>
              <a:rPr lang="en-US" sz="1200" b="1" dirty="0" smtClean="0">
                <a:solidFill>
                  <a:schemeClr val="tx2"/>
                </a:solidFill>
                <a:effectLst>
                  <a:outerShdw blurRad="38100" dist="38100" dir="2700000" algn="tl">
                    <a:srgbClr val="FFFFFF"/>
                  </a:outerShdw>
                </a:effectLst>
                <a:latin typeface="Comic Sans MS" charset="0"/>
              </a:rPr>
              <a:t>in the South</a:t>
            </a:r>
          </a:p>
          <a:p>
            <a:pPr eaLnBrk="1" hangingPunct="1">
              <a:spcBef>
                <a:spcPct val="50000"/>
              </a:spcBef>
              <a:buClr>
                <a:schemeClr val="accent2"/>
              </a:buClr>
              <a:buSzPct val="70000"/>
              <a:buFont typeface="Arial" charset="0"/>
              <a:buChar char="•"/>
            </a:pPr>
            <a:r>
              <a:rPr lang="en-US" sz="1200" b="1" dirty="0" smtClean="0">
                <a:solidFill>
                  <a:schemeClr val="tx2"/>
                </a:solidFill>
                <a:effectLst>
                  <a:outerShdw blurRad="38100" dist="38100" dir="2700000" algn="tl">
                    <a:srgbClr val="FFFFFF"/>
                  </a:outerShdw>
                </a:effectLst>
                <a:latin typeface="Comic Sans MS" charset="0"/>
              </a:rPr>
              <a:t>People on the </a:t>
            </a:r>
            <a:r>
              <a:rPr lang="en-US" sz="1200" b="1" dirty="0" smtClean="0">
                <a:solidFill>
                  <a:srgbClr val="FF2D2D"/>
                </a:solidFill>
                <a:effectLst>
                  <a:outerShdw blurRad="38100" dist="38100" dir="2700000" algn="tl">
                    <a:srgbClr val="FFFFFF"/>
                  </a:outerShdw>
                </a:effectLst>
                <a:latin typeface="Comic Sans MS" charset="0"/>
              </a:rPr>
              <a:t>Frontier</a:t>
            </a:r>
          </a:p>
          <a:p>
            <a:pPr eaLnBrk="1" hangingPunct="1">
              <a:spcBef>
                <a:spcPct val="50000"/>
              </a:spcBef>
              <a:buClr>
                <a:schemeClr val="accent2"/>
              </a:buClr>
              <a:buSzPct val="70000"/>
              <a:buFont typeface="Arial" charset="0"/>
              <a:buChar char="•"/>
            </a:pPr>
            <a:r>
              <a:rPr lang="en-US" sz="1200" b="1" dirty="0" smtClean="0">
                <a:solidFill>
                  <a:srgbClr val="FF2D2D"/>
                </a:solidFill>
                <a:effectLst>
                  <a:outerShdw blurRad="38100" dist="38100" dir="2700000" algn="tl">
                    <a:srgbClr val="FFFFFF"/>
                  </a:outerShdw>
                </a:effectLst>
                <a:latin typeface="Comic Sans MS" charset="0"/>
              </a:rPr>
              <a:t>State Politicians</a:t>
            </a:r>
            <a:r>
              <a:rPr lang="en-US" sz="1200" b="1" dirty="0" smtClean="0">
                <a:solidFill>
                  <a:schemeClr val="tx2"/>
                </a:solidFill>
                <a:effectLst>
                  <a:outerShdw blurRad="38100" dist="38100" dir="2700000" algn="tl">
                    <a:srgbClr val="FFFFFF"/>
                  </a:outerShdw>
                </a:effectLst>
                <a:latin typeface="Comic Sans MS" charset="0"/>
              </a:rPr>
              <a:t> – </a:t>
            </a:r>
            <a:r>
              <a:rPr lang="en-US" sz="1200" b="1" i="1" dirty="0" smtClean="0">
                <a:solidFill>
                  <a:schemeClr val="tx2"/>
                </a:solidFill>
                <a:effectLst>
                  <a:outerShdw blurRad="38100" dist="38100" dir="2700000" algn="tl">
                    <a:srgbClr val="FFFFFF"/>
                  </a:outerShdw>
                </a:effectLst>
                <a:latin typeface="Comic Sans MS" charset="0"/>
              </a:rPr>
              <a:t>spoils system</a:t>
            </a:r>
          </a:p>
          <a:p>
            <a:pPr eaLnBrk="1" hangingPunct="1">
              <a:spcBef>
                <a:spcPct val="50000"/>
              </a:spcBef>
              <a:buClr>
                <a:schemeClr val="accent2"/>
              </a:buClr>
              <a:buSzPct val="70000"/>
              <a:buFont typeface="Arial" charset="0"/>
              <a:buChar char="•"/>
            </a:pPr>
            <a:r>
              <a:rPr lang="en-US" sz="1200" b="1" dirty="0" smtClean="0">
                <a:solidFill>
                  <a:srgbClr val="FF2D2D"/>
                </a:solidFill>
                <a:effectLst>
                  <a:outerShdw blurRad="38100" dist="38100" dir="2700000" algn="tl">
                    <a:srgbClr val="FFFFFF"/>
                  </a:outerShdw>
                </a:effectLst>
                <a:latin typeface="Comic Sans MS" charset="0"/>
              </a:rPr>
              <a:t>Immigrants</a:t>
            </a:r>
            <a:r>
              <a:rPr lang="en-US" sz="1200" b="1" dirty="0" smtClean="0">
                <a:solidFill>
                  <a:schemeClr val="tx2"/>
                </a:solidFill>
                <a:effectLst>
                  <a:outerShdw blurRad="38100" dist="38100" dir="2700000" algn="tl">
                    <a:srgbClr val="FFFFFF"/>
                  </a:outerShdw>
                </a:effectLst>
                <a:latin typeface="Comic Sans MS" charset="0"/>
              </a:rPr>
              <a:t> in the cities.</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8</a:t>
            </a:fld>
            <a:endParaRPr lang="en-US"/>
          </a:p>
        </p:txBody>
      </p:sp>
    </p:spTree>
    <p:extLst>
      <p:ext uri="{BB962C8B-B14F-4D97-AF65-F5344CB8AC3E}">
        <p14:creationId xmlns:p14="http://schemas.microsoft.com/office/powerpoint/2010/main" val="177724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by the time Jackson became president in 1829, every state except for North Carolina, Virginia, and Rhode Island had already gotten rid of their property requirements. In fact, that's probably why he got elected.</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9</a:t>
            </a:fld>
            <a:endParaRPr lang="en-US"/>
          </a:p>
        </p:txBody>
      </p:sp>
    </p:spTree>
    <p:extLst>
      <p:ext uri="{BB962C8B-B14F-4D97-AF65-F5344CB8AC3E}">
        <p14:creationId xmlns:p14="http://schemas.microsoft.com/office/powerpoint/2010/main" val="706211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President Jackson was known for opening up the White House to visitors of all classes. His inauguration party lasted for hours as throngs of people from packed streets pushed into the White House. This painting captures the rowdy scene with its broken furniture and stifling crowd. “King Mob” was so dangerous that Jackson had to be taken out through a window and it took an entire week to scrub and clean the White House after the party. </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11</a:t>
            </a:fld>
            <a:endParaRPr lang="en-US"/>
          </a:p>
        </p:txBody>
      </p:sp>
    </p:spTree>
    <p:extLst>
      <p:ext uri="{BB962C8B-B14F-4D97-AF65-F5344CB8AC3E}">
        <p14:creationId xmlns:p14="http://schemas.microsoft.com/office/powerpoint/2010/main" val="2252397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Lucida Calligraphy" charset="0"/>
              </a:rPr>
              <a:t>President Jackson was known for opening up the White House to visitors of all classes. His inauguration party lasted for hours as throngs of people from packed streets pushed into the White House. This painting captures the rowdy scene with its broken furniture and stifling crowd. “King Mob” was so dangerous that Jackson had to be taken out through a window and it took an entire week to scrub and clean the White House after the party. </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12</a:t>
            </a:fld>
            <a:endParaRPr lang="en-US"/>
          </a:p>
        </p:txBody>
      </p:sp>
    </p:spTree>
    <p:extLst>
      <p:ext uri="{BB962C8B-B14F-4D97-AF65-F5344CB8AC3E}">
        <p14:creationId xmlns:p14="http://schemas.microsoft.com/office/powerpoint/2010/main" val="264011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Discussion question</a:t>
            </a:r>
            <a:r>
              <a:rPr lang="en-US" sz="1200" kern="1200" dirty="0" smtClean="0">
                <a:solidFill>
                  <a:schemeClr val="tx1"/>
                </a:solidFill>
                <a:effectLst/>
                <a:latin typeface="+mn-lt"/>
                <a:ea typeface="+mn-ea"/>
                <a:cs typeface="+mn-cs"/>
              </a:rPr>
              <a:t>: What were the advantages and disadvantages of the new politics of mass democracy? Were such things as the spoils system, party machines, and hoopla-driven campaigns inevitable accompaniments of popular democracy, or could “the people” have been mobilized by a more open and less partisan system?</a:t>
            </a:r>
          </a:p>
          <a:p>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14</a:t>
            </a:fld>
            <a:endParaRPr lang="en-US"/>
          </a:p>
        </p:txBody>
      </p:sp>
    </p:spTree>
    <p:extLst>
      <p:ext uri="{BB962C8B-B14F-4D97-AF65-F5344CB8AC3E}">
        <p14:creationId xmlns:p14="http://schemas.microsoft.com/office/powerpoint/2010/main" val="2447863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Two basic ideas among whites about how to deal with the Indian “problem:” Civilization or Removal o Civilization means that the Native Americans would become farmers; would convert to Christianity; would own individual portions of land, rather than share; would learn to read and write English; would ultimately become Americans. </a:t>
            </a:r>
          </a:p>
          <a:p>
            <a:r>
              <a:rPr lang="en-US" sz="1200" kern="1200" dirty="0" smtClean="0">
                <a:solidFill>
                  <a:schemeClr val="tx1"/>
                </a:solidFill>
                <a:latin typeface="+mn-lt"/>
                <a:ea typeface="+mn-ea"/>
                <a:cs typeface="+mn-cs"/>
              </a:rPr>
              <a:t>o Removal was based on the idea that that civilization was never going to succeed and the only thing to do was to find some place in the West to settle Native Americans.</a:t>
            </a:r>
            <a:endParaRPr lang="en-US" dirty="0"/>
          </a:p>
        </p:txBody>
      </p:sp>
      <p:sp>
        <p:nvSpPr>
          <p:cNvPr id="4" name="Slide Number Placeholder 3"/>
          <p:cNvSpPr>
            <a:spLocks noGrp="1"/>
          </p:cNvSpPr>
          <p:nvPr>
            <p:ph type="sldNum" sz="quarter" idx="10"/>
          </p:nvPr>
        </p:nvSpPr>
        <p:spPr/>
        <p:txBody>
          <a:bodyPr/>
          <a:lstStyle/>
          <a:p>
            <a:fld id="{AFEB1194-AEE7-0E43-B5D2-68D9526D9332}" type="slidenum">
              <a:rPr lang="en-US" smtClean="0"/>
              <a:t>16</a:t>
            </a:fld>
            <a:endParaRPr lang="en-US"/>
          </a:p>
        </p:txBody>
      </p:sp>
    </p:spTree>
    <p:extLst>
      <p:ext uri="{BB962C8B-B14F-4D97-AF65-F5344CB8AC3E}">
        <p14:creationId xmlns:p14="http://schemas.microsoft.com/office/powerpoint/2010/main" val="3781642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pPr/>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40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6600"/>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pPr/>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pPr/>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normAutofit/>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BD9D352-4647-F040-8AC6-A43284E5569E}" type="slidenum">
              <a:rPr lang="en-US"/>
              <a:pPr/>
              <a:t>‹#›</a:t>
            </a:fld>
            <a:endParaRPr lang="en-US"/>
          </a:p>
        </p:txBody>
      </p:sp>
    </p:spTree>
    <p:extLst>
      <p:ext uri="{BB962C8B-B14F-4D97-AF65-F5344CB8AC3E}">
        <p14:creationId xmlns:p14="http://schemas.microsoft.com/office/powerpoint/2010/main" val="2150332474"/>
      </p:ext>
    </p:extLst>
  </p:cSld>
  <p:clrMapOvr>
    <a:masterClrMapping/>
  </p:clrMapOvr>
  <p:transition xmlns:p14="http://schemas.microsoft.com/office/powerpoint/2010/mai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2/18/16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C96367-2F2B-4F6E-ACF4-15FA13738E10}" type="datetime1">
              <a:rPr lang="en-US" smtClean="0"/>
              <a:pPr/>
              <a:t>2/18/16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23C92-45F4-4C30-810D-4886C1BA69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pPr/>
              <a:t>2/18/16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4DB246E-8FD1-42FF-94A4-E4133095C37A}" type="datetime1">
              <a:rPr lang="en-US" smtClean="0"/>
              <a:pPr/>
              <a:t>2/18/16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pPr/>
              <a:t>2/18/16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pPr/>
              <a:t>2/18/16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8ADFA-7142-4015-85E6-1712F15FA709}" type="datetime1">
              <a:rPr lang="en-US" smtClean="0"/>
              <a:pPr/>
              <a:t>2/18/16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581E0-D653-4D78-A48F-41D80498BC7E}" type="datetime1">
              <a:rPr lang="en-US" smtClean="0"/>
              <a:pPr/>
              <a:t>2/18/16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2/18/16</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 id="2147484740" r:id="rId12"/>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ftr="0" dt="0"/>
  <p:txStyles>
    <p:titleStyle>
      <a:lvl1pPr algn="l" defTabSz="914400" rtl="0" eaLnBrk="1" latinLnBrk="0" hangingPunct="1">
        <a:spcBef>
          <a:spcPct val="0"/>
        </a:spcBef>
        <a:buNone/>
        <a:defRPr sz="48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32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32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32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32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32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wmf"/></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g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theweek.com/article/index/248938/6-of-the-fiercest-one-liners-in-history"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3" Type="http://schemas.openxmlformats.org/officeDocument/2006/relationships/hyperlink" Target="http://www.presidency.ucsb.edu/data/vetoes.php" TargetMode="External"/><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books.google.com/books?id=L-0JAB8px0AC&amp;pg=PA96&amp;lpg=PA96&amp;dq=andrew+jackson+%22i+try+to+live+my+life%22&amp;source=bl&amp;ots=qDaurwR9mD&amp;sig=cN9GwzsRdcfdyHLgI_0dDnVO_G4&amp;hl=en&amp;sa=X&amp;ei=tt_PU4GwK5amyATHtYFQ&amp;ved=0CB0Q6AEwAA%23v=onepage&amp;q=andrew%20jackson%20%22i%20try%20to%20live%20my%20life%22&amp;f=false" TargetMode="External"/><Relationship Id="rId4" Type="http://schemas.openxmlformats.org/officeDocument/2006/relationships/hyperlink" Target="http://www.history.com/this-day-in-history/andrew-jackson-narrowly-escapes-assassination" TargetMode="External"/><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4" Type="http://schemas.microsoft.com/office/2007/relationships/hdphoto" Target="../media/hdphoto1.wdp"/><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3" Type="http://schemas.openxmlformats.org/officeDocument/2006/relationships/hyperlink" Target="http://books.google.com/books?id=Ru6O7-Pc_NMC&amp;pg=PA26&amp;dq=Sir,+I+should+have+killed+him,+if+he+had+shot+me+through+the+brain&amp;hl=en&amp;sa=X&amp;ei=uurPU-aiLImhyAS12IKACw&amp;ved=0CCEQ6AEwAQ%23v=onepage&amp;q=Sir,%20I%20should%20have%20killed%20him,%20if%20he%20had%20shot%20me%20through%20the%20brain&amp;f=false" TargetMode="External"/><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hyperlink" Target="http://books.google.com/books?id=FFVcASI-WPQC&amp;pg=PT284&amp;dq=andrew+jackson+%22hang+john+c.+calhoun%22&amp;hl=en&amp;sa=X&amp;ei=3eLPU9W0GIeOyATgxoGABQ&amp;ved=0CFAQ6AEwCQ%23v=onepage&amp;q=andrew%20jackson&amp;f=fals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image" Target="../media/image6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6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mz.com/"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a:stretch>
            <a:fillRect/>
          </a:stretch>
        </p:blipFill>
        <p:spPr>
          <a:xfrm>
            <a:off x="508000" y="317500"/>
            <a:ext cx="8128000" cy="6223000"/>
          </a:xfrm>
          <a:prstGeom prst="rect">
            <a:avLst/>
          </a:prstGeom>
        </p:spPr>
      </p:pic>
    </p:spTree>
    <p:extLst>
      <p:ext uri="{BB962C8B-B14F-4D97-AF65-F5344CB8AC3E}">
        <p14:creationId xmlns:p14="http://schemas.microsoft.com/office/powerpoint/2010/main" val="3128016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924800" cy="1143000"/>
          </a:xfrm>
        </p:spPr>
        <p:txBody>
          <a:bodyPr/>
          <a:lstStyle/>
          <a:p>
            <a:r>
              <a:rPr lang="en-US" dirty="0" smtClean="0"/>
              <a:t>Elections of 1828,1832</a:t>
            </a:r>
            <a:endParaRPr lang="en-US" dirty="0"/>
          </a:p>
        </p:txBody>
      </p:sp>
      <p:sp>
        <p:nvSpPr>
          <p:cNvPr id="3" name="Content Placeholder 2"/>
          <p:cNvSpPr>
            <a:spLocks noGrp="1"/>
          </p:cNvSpPr>
          <p:nvPr>
            <p:ph idx="4294967295"/>
          </p:nvPr>
        </p:nvSpPr>
        <p:spPr>
          <a:xfrm>
            <a:off x="-290711" y="990600"/>
            <a:ext cx="9434711" cy="5135563"/>
          </a:xfrm>
          <a:prstGeom prst="rect">
            <a:avLst/>
          </a:prstGeom>
        </p:spPr>
        <p:txBody>
          <a:bodyPr>
            <a:noAutofit/>
          </a:bodyPr>
          <a:lstStyle/>
          <a:p>
            <a:r>
              <a:rPr lang="en-US" dirty="0" smtClean="0"/>
              <a:t>1828 Candidates:</a:t>
            </a:r>
          </a:p>
          <a:p>
            <a:pPr lvl="1"/>
            <a:r>
              <a:rPr lang="en-US" dirty="0" smtClean="0"/>
              <a:t>Andrew Jackson – Democrat</a:t>
            </a:r>
          </a:p>
          <a:p>
            <a:pPr lvl="2"/>
            <a:r>
              <a:rPr lang="en-US" dirty="0" smtClean="0"/>
              <a:t>Appealed to the </a:t>
            </a:r>
            <a:r>
              <a:rPr lang="en-US" i="1" dirty="0" smtClean="0"/>
              <a:t>common man </a:t>
            </a:r>
            <a:r>
              <a:rPr lang="en-US" dirty="0" smtClean="0"/>
              <a:t>– war hero, westerner</a:t>
            </a:r>
          </a:p>
          <a:p>
            <a:pPr lvl="1"/>
            <a:r>
              <a:rPr lang="en-US" dirty="0" smtClean="0"/>
              <a:t>John Q. Adams – National Republican</a:t>
            </a:r>
          </a:p>
          <a:p>
            <a:pPr lvl="2"/>
            <a:r>
              <a:rPr lang="en-US" dirty="0" smtClean="0"/>
              <a:t>Unpopular, many thought he was out of touch</a:t>
            </a:r>
          </a:p>
          <a:p>
            <a:r>
              <a:rPr lang="en-US" dirty="0" smtClean="0"/>
              <a:t>Jackson will be reelected in 1832</a:t>
            </a:r>
          </a:p>
          <a:p>
            <a:pPr lvl="1"/>
            <a:r>
              <a:rPr lang="en-US" dirty="0" smtClean="0"/>
              <a:t>This election is important b/c it is the first time parties use national nominating conventions to select a candidate</a:t>
            </a:r>
          </a:p>
          <a:p>
            <a:endParaRPr lang="en-US" dirty="0"/>
          </a:p>
        </p:txBody>
      </p:sp>
      <p:pic>
        <p:nvPicPr>
          <p:cNvPr id="37890" name="Picture 2" descr="http://upload.wikimedia.org/wikipedia/commons/b/b0/1872_Democratic_National_Convention_-_Maryland.jpg"/>
          <p:cNvPicPr>
            <a:picLocks noChangeAspect="1" noChangeArrowheads="1"/>
          </p:cNvPicPr>
          <p:nvPr/>
        </p:nvPicPr>
        <p:blipFill>
          <a:blip r:embed="rId2" cstate="print"/>
          <a:srcRect l="8022" t="8333" r="6413" b="8333"/>
          <a:stretch>
            <a:fillRect/>
          </a:stretch>
        </p:blipFill>
        <p:spPr bwMode="auto">
          <a:xfrm>
            <a:off x="6518040" y="0"/>
            <a:ext cx="2625959" cy="1914762"/>
          </a:xfrm>
          <a:prstGeom prst="rect">
            <a:avLst/>
          </a:prstGeom>
          <a:noFill/>
        </p:spPr>
      </p:pic>
    </p:spTree>
    <p:extLst>
      <p:ext uri="{BB962C8B-B14F-4D97-AF65-F5344CB8AC3E}">
        <p14:creationId xmlns:p14="http://schemas.microsoft.com/office/powerpoint/2010/main" val="21029763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3" descr="1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11392"/>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868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2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3443"/>
            <a:ext cx="8331200" cy="681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7924800" cy="1143000"/>
          </a:xfrm>
        </p:spPr>
        <p:txBody>
          <a:bodyPr/>
          <a:lstStyle/>
          <a:p>
            <a:r>
              <a:rPr lang="en-US" dirty="0" smtClean="0"/>
              <a:t>Jackson’s inauguration</a:t>
            </a:r>
            <a:endParaRPr lang="en-US" dirty="0"/>
          </a:p>
        </p:txBody>
      </p:sp>
    </p:spTree>
    <p:extLst>
      <p:ext uri="{BB962C8B-B14F-4D97-AF65-F5344CB8AC3E}">
        <p14:creationId xmlns:p14="http://schemas.microsoft.com/office/powerpoint/2010/main" val="591664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dirty="0" smtClean="0"/>
              <a:t>Jackson’s Presidency</a:t>
            </a:r>
            <a:endParaRPr lang="en-US" dirty="0"/>
          </a:p>
        </p:txBody>
      </p:sp>
      <p:sp>
        <p:nvSpPr>
          <p:cNvPr id="3" name="Content Placeholder 2"/>
          <p:cNvSpPr>
            <a:spLocks noGrp="1"/>
          </p:cNvSpPr>
          <p:nvPr>
            <p:ph idx="4294967295"/>
          </p:nvPr>
        </p:nvSpPr>
        <p:spPr>
          <a:xfrm>
            <a:off x="0" y="990600"/>
            <a:ext cx="8839200" cy="5867400"/>
          </a:xfrm>
          <a:prstGeom prst="rect">
            <a:avLst/>
          </a:prstGeom>
        </p:spPr>
        <p:txBody>
          <a:bodyPr>
            <a:noAutofit/>
          </a:bodyPr>
          <a:lstStyle/>
          <a:p>
            <a:r>
              <a:rPr lang="en-US" sz="2800" b="1" dirty="0" smtClean="0"/>
              <a:t>Jacksonian Democracy</a:t>
            </a:r>
            <a:r>
              <a:rPr lang="en-US" sz="2800" dirty="0" smtClean="0"/>
              <a:t> – political power exercised by ordinary Americans – more democracy (for white men)</a:t>
            </a:r>
          </a:p>
          <a:p>
            <a:r>
              <a:rPr lang="en-US" sz="2800" dirty="0" smtClean="0"/>
              <a:t>Was the “Common Man’s” President</a:t>
            </a:r>
          </a:p>
          <a:p>
            <a:pPr lvl="1"/>
            <a:r>
              <a:rPr lang="en-US" sz="2800" dirty="0" smtClean="0"/>
              <a:t>“Old Hickory,” the anti-establishment War hero</a:t>
            </a:r>
          </a:p>
          <a:p>
            <a:r>
              <a:rPr lang="en-US" sz="2800" dirty="0" smtClean="0"/>
              <a:t>Great Silence – Jackson owned slaves, refused to deal with the issue nationally</a:t>
            </a:r>
          </a:p>
        </p:txBody>
      </p:sp>
      <p:pic>
        <p:nvPicPr>
          <p:cNvPr id="18434" name="Picture 2" descr="http://3.bp.blogspot.com/-Ft1FAzVkY0I/URqH_1XD16I/AAAAAAAAE1M/CBO62zwYyjs/s1600/Battle_of_New_Orleans.jpg"/>
          <p:cNvPicPr>
            <a:picLocks noChangeAspect="1" noChangeArrowheads="1"/>
          </p:cNvPicPr>
          <p:nvPr/>
        </p:nvPicPr>
        <p:blipFill>
          <a:blip r:embed="rId2" cstate="print"/>
          <a:srcRect/>
          <a:stretch>
            <a:fillRect/>
          </a:stretch>
        </p:blipFill>
        <p:spPr bwMode="auto">
          <a:xfrm>
            <a:off x="4942082" y="4122966"/>
            <a:ext cx="3695992" cy="2735034"/>
          </a:xfrm>
          <a:prstGeom prst="rect">
            <a:avLst/>
          </a:prstGeom>
          <a:noFill/>
        </p:spPr>
      </p:pic>
      <p:pic>
        <p:nvPicPr>
          <p:cNvPr id="22530" name="Picture 2" descr="http://cigarboxlabels.com/gallery2/main.php?g2_view=core.DownloadItem&amp;g2_itemId=49252&amp;g2_serialNumber=2"/>
          <p:cNvPicPr>
            <a:picLocks noChangeAspect="1" noChangeArrowheads="1"/>
          </p:cNvPicPr>
          <p:nvPr/>
        </p:nvPicPr>
        <p:blipFill>
          <a:blip r:embed="rId3" cstate="print"/>
          <a:srcRect l="8824" t="8824" r="8823" b="11765"/>
          <a:stretch>
            <a:fillRect/>
          </a:stretch>
        </p:blipFill>
        <p:spPr bwMode="auto">
          <a:xfrm>
            <a:off x="1862733" y="4122965"/>
            <a:ext cx="2836332" cy="2735035"/>
          </a:xfrm>
          <a:prstGeom prst="rect">
            <a:avLst/>
          </a:prstGeom>
          <a:noFill/>
        </p:spPr>
      </p:pic>
    </p:spTree>
    <p:extLst>
      <p:ext uri="{BB962C8B-B14F-4D97-AF65-F5344CB8AC3E}">
        <p14:creationId xmlns:p14="http://schemas.microsoft.com/office/powerpoint/2010/main" val="34974513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Spoils System</a:t>
            </a:r>
            <a:endParaRPr lang="en-US" dirty="0"/>
          </a:p>
        </p:txBody>
      </p:sp>
      <p:sp>
        <p:nvSpPr>
          <p:cNvPr id="3" name="Content Placeholder 2"/>
          <p:cNvSpPr>
            <a:spLocks noGrp="1"/>
          </p:cNvSpPr>
          <p:nvPr>
            <p:ph idx="4294967295"/>
          </p:nvPr>
        </p:nvSpPr>
        <p:spPr>
          <a:xfrm>
            <a:off x="304800" y="1295400"/>
            <a:ext cx="8077200" cy="4830763"/>
          </a:xfrm>
          <a:prstGeom prst="rect">
            <a:avLst/>
          </a:prstGeom>
        </p:spPr>
        <p:txBody>
          <a:bodyPr>
            <a:normAutofit/>
          </a:bodyPr>
          <a:lstStyle/>
          <a:p>
            <a:r>
              <a:rPr lang="en-US" sz="2400" dirty="0" smtClean="0"/>
              <a:t>Created </a:t>
            </a:r>
            <a:r>
              <a:rPr lang="en-US" sz="2400" b="1" dirty="0" smtClean="0"/>
              <a:t>spoils system</a:t>
            </a:r>
            <a:r>
              <a:rPr lang="en-US" sz="2400" dirty="0" smtClean="0"/>
              <a:t> – practice of giving gov’t jobs to friends &amp; supporters</a:t>
            </a:r>
          </a:p>
          <a:p>
            <a:pPr lvl="1"/>
            <a:r>
              <a:rPr lang="en-US" sz="2400" b="1" dirty="0" smtClean="0"/>
              <a:t>Kitchen Cabinet</a:t>
            </a:r>
            <a:r>
              <a:rPr lang="en-US" sz="2400" dirty="0" smtClean="0"/>
              <a:t> – group of friends who became his primary set of advisors, NOT his “official” Cabinet</a:t>
            </a:r>
          </a:p>
          <a:p>
            <a:endParaRPr lang="en-US" sz="2400" dirty="0"/>
          </a:p>
        </p:txBody>
      </p:sp>
      <p:pic>
        <p:nvPicPr>
          <p:cNvPr id="4" name="Picture 4" descr="http://www.quia.com/files/quia/users/timdick55/causes/spoils.jpg"/>
          <p:cNvPicPr>
            <a:picLocks noChangeAspect="1" noChangeArrowheads="1"/>
          </p:cNvPicPr>
          <p:nvPr/>
        </p:nvPicPr>
        <p:blipFill>
          <a:blip r:embed="rId3" cstate="print"/>
          <a:srcRect/>
          <a:stretch>
            <a:fillRect/>
          </a:stretch>
        </p:blipFill>
        <p:spPr bwMode="auto">
          <a:xfrm>
            <a:off x="6096000" y="3352800"/>
            <a:ext cx="2409825" cy="3505200"/>
          </a:xfrm>
          <a:prstGeom prst="rect">
            <a:avLst/>
          </a:prstGeom>
          <a:noFill/>
        </p:spPr>
      </p:pic>
      <p:pic>
        <p:nvPicPr>
          <p:cNvPr id="38914" name="Picture 2" descr="http://blogs.princeton.edu/graphicarts/seventh%20ward-thumb.jpg"/>
          <p:cNvPicPr>
            <a:picLocks noChangeAspect="1" noChangeArrowheads="1"/>
          </p:cNvPicPr>
          <p:nvPr/>
        </p:nvPicPr>
        <p:blipFill>
          <a:blip r:embed="rId4" cstate="print"/>
          <a:srcRect/>
          <a:stretch>
            <a:fillRect/>
          </a:stretch>
        </p:blipFill>
        <p:spPr bwMode="auto">
          <a:xfrm>
            <a:off x="304800" y="3200400"/>
            <a:ext cx="3810000" cy="2962276"/>
          </a:xfrm>
          <a:prstGeom prst="rect">
            <a:avLst/>
          </a:prstGeom>
          <a:noFill/>
        </p:spPr>
      </p:pic>
    </p:spTree>
    <p:extLst>
      <p:ext uri="{BB962C8B-B14F-4D97-AF65-F5344CB8AC3E}">
        <p14:creationId xmlns:p14="http://schemas.microsoft.com/office/powerpoint/2010/main" val="33303960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96327"/>
          </a:xfrm>
        </p:spPr>
        <p:txBody>
          <a:bodyPr/>
          <a:lstStyle/>
          <a:p>
            <a:r>
              <a:rPr lang="en-US" b="1" dirty="0"/>
              <a:t>Robert </a:t>
            </a:r>
            <a:r>
              <a:rPr lang="en-US" b="1" dirty="0" err="1"/>
              <a:t>Lindneux</a:t>
            </a:r>
            <a:r>
              <a:rPr lang="en-US" b="1" dirty="0"/>
              <a:t> 1942</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3" descr="Trail of Tears"/>
          <p:cNvPicPr>
            <a:picLocks noChangeAspect="1" noChangeArrowheads="1"/>
          </p:cNvPicPr>
          <p:nvPr/>
        </p:nvPicPr>
        <p:blipFill>
          <a:blip r:embed="rId2" cstate="print"/>
          <a:srcRect/>
          <a:stretch>
            <a:fillRect/>
          </a:stretch>
        </p:blipFill>
        <p:spPr bwMode="auto">
          <a:xfrm>
            <a:off x="0" y="1239259"/>
            <a:ext cx="9182030" cy="5618741"/>
          </a:xfrm>
          <a:prstGeom prst="rect">
            <a:avLst/>
          </a:prstGeom>
          <a:noFill/>
          <a:ln w="9525">
            <a:noFill/>
            <a:miter lim="800000"/>
            <a:headEnd/>
            <a:tailEnd/>
          </a:ln>
        </p:spPr>
      </p:pic>
    </p:spTree>
    <p:extLst>
      <p:ext uri="{BB962C8B-B14F-4D97-AF65-F5344CB8AC3E}">
        <p14:creationId xmlns:p14="http://schemas.microsoft.com/office/powerpoint/2010/main" val="2727270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Americans</a:t>
            </a:r>
            <a:endParaRPr lang="en-US" dirty="0"/>
          </a:p>
        </p:txBody>
      </p:sp>
      <p:sp>
        <p:nvSpPr>
          <p:cNvPr id="3" name="Content Placeholder 2"/>
          <p:cNvSpPr>
            <a:spLocks noGrp="1"/>
          </p:cNvSpPr>
          <p:nvPr>
            <p:ph idx="4294967295"/>
          </p:nvPr>
        </p:nvSpPr>
        <p:spPr>
          <a:xfrm>
            <a:off x="0" y="1295400"/>
            <a:ext cx="6248400" cy="5562600"/>
          </a:xfrm>
          <a:prstGeom prst="rect">
            <a:avLst/>
          </a:prstGeom>
        </p:spPr>
        <p:txBody>
          <a:bodyPr>
            <a:normAutofit/>
          </a:bodyPr>
          <a:lstStyle/>
          <a:p>
            <a:r>
              <a:rPr lang="en-US" dirty="0" smtClean="0"/>
              <a:t>“5 Civilized Tribes”</a:t>
            </a:r>
          </a:p>
          <a:p>
            <a:pPr lvl="1"/>
            <a:r>
              <a:rPr lang="en-US" dirty="0" smtClean="0"/>
              <a:t>Lived in southeastern US</a:t>
            </a:r>
          </a:p>
          <a:p>
            <a:pPr lvl="1"/>
            <a:r>
              <a:rPr lang="en-US" dirty="0" smtClean="0"/>
              <a:t>Cherokee, Choctaw, Chickasaw, 		Seminole, Creek</a:t>
            </a:r>
          </a:p>
          <a:p>
            <a:pPr lvl="1"/>
            <a:r>
              <a:rPr lang="en-US" dirty="0" smtClean="0"/>
              <a:t>Adopted aspects of American 		culture – but many whites still 	considered them inferior</a:t>
            </a:r>
          </a:p>
          <a:p>
            <a:r>
              <a:rPr lang="en-US" dirty="0" smtClean="0"/>
              <a:t>Farmland is becoming scarce – whites want their lands!</a:t>
            </a:r>
          </a:p>
        </p:txBody>
      </p:sp>
      <p:pic>
        <p:nvPicPr>
          <p:cNvPr id="17410" name="Picture 2" descr="http://www.warpaths2peacepipes.com/images/tribe-location-map-1.jpg"/>
          <p:cNvPicPr>
            <a:picLocks noChangeAspect="1" noChangeArrowheads="1"/>
          </p:cNvPicPr>
          <p:nvPr/>
        </p:nvPicPr>
        <p:blipFill>
          <a:blip r:embed="rId3" cstate="print"/>
          <a:srcRect l="50505" t="33460"/>
          <a:stretch>
            <a:fillRect/>
          </a:stretch>
        </p:blipFill>
        <p:spPr bwMode="auto">
          <a:xfrm>
            <a:off x="5955966" y="274638"/>
            <a:ext cx="3188034" cy="2846460"/>
          </a:xfrm>
          <a:prstGeom prst="rect">
            <a:avLst/>
          </a:prstGeom>
          <a:noFill/>
        </p:spPr>
      </p:pic>
      <p:pic>
        <p:nvPicPr>
          <p:cNvPr id="11266" name="Picture 2" descr="http://upload.wikimedia.org/wikipedia/commons/f/f6/Five-Civilized-Tribes-Portraits.png"/>
          <p:cNvPicPr>
            <a:picLocks noChangeAspect="1" noChangeArrowheads="1"/>
          </p:cNvPicPr>
          <p:nvPr/>
        </p:nvPicPr>
        <p:blipFill>
          <a:blip r:embed="rId4" cstate="print"/>
          <a:srcRect/>
          <a:stretch>
            <a:fillRect/>
          </a:stretch>
        </p:blipFill>
        <p:spPr bwMode="auto">
          <a:xfrm>
            <a:off x="6030452" y="3962400"/>
            <a:ext cx="3113548" cy="2895600"/>
          </a:xfrm>
          <a:prstGeom prst="rect">
            <a:avLst/>
          </a:prstGeom>
          <a:noFill/>
        </p:spPr>
      </p:pic>
    </p:spTree>
    <p:extLst>
      <p:ext uri="{BB962C8B-B14F-4D97-AF65-F5344CB8AC3E}">
        <p14:creationId xmlns:p14="http://schemas.microsoft.com/office/powerpoint/2010/main" val="35280782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93630" cy="1143000"/>
          </a:xfrm>
        </p:spPr>
        <p:txBody>
          <a:bodyPr/>
          <a:lstStyle/>
          <a:p>
            <a:r>
              <a:rPr lang="en-US" dirty="0" smtClean="0"/>
              <a:t>What to do with the Indians:</a:t>
            </a:r>
            <a:endParaRPr lang="en-US" dirty="0"/>
          </a:p>
        </p:txBody>
      </p:sp>
      <p:sp>
        <p:nvSpPr>
          <p:cNvPr id="3" name="Content Placeholder 2"/>
          <p:cNvSpPr>
            <a:spLocks noGrp="1"/>
          </p:cNvSpPr>
          <p:nvPr>
            <p:ph idx="4294967295"/>
          </p:nvPr>
        </p:nvSpPr>
        <p:spPr>
          <a:xfrm>
            <a:off x="0" y="1066800"/>
            <a:ext cx="9144000" cy="5059363"/>
          </a:xfrm>
          <a:prstGeom prst="rect">
            <a:avLst/>
          </a:prstGeom>
        </p:spPr>
        <p:txBody>
          <a:bodyPr/>
          <a:lstStyle/>
          <a:p>
            <a:r>
              <a:rPr lang="en-US" dirty="0" smtClean="0"/>
              <a:t>Debate</a:t>
            </a:r>
          </a:p>
          <a:p>
            <a:pPr lvl="1"/>
            <a:r>
              <a:rPr lang="en-US" dirty="0" smtClean="0"/>
              <a:t>Assimilate them?</a:t>
            </a:r>
          </a:p>
          <a:p>
            <a:pPr lvl="1"/>
            <a:r>
              <a:rPr lang="en-US" dirty="0" smtClean="0"/>
              <a:t>Co-exist with them?</a:t>
            </a:r>
          </a:p>
          <a:p>
            <a:pPr lvl="1"/>
            <a:r>
              <a:rPr lang="en-US" dirty="0" smtClean="0"/>
              <a:t>Remove them to the west?</a:t>
            </a:r>
          </a:p>
          <a:p>
            <a:pPr lvl="1"/>
            <a:r>
              <a:rPr lang="en-US" dirty="0" smtClean="0"/>
              <a:t>Create separate nations for them?</a:t>
            </a:r>
          </a:p>
          <a:p>
            <a:r>
              <a:rPr lang="en-US" dirty="0" smtClean="0"/>
              <a:t>Jackson believes assimilation won’t work, refuses to co-exist with them </a:t>
            </a:r>
          </a:p>
          <a:p>
            <a:endParaRPr lang="en-US" dirty="0"/>
          </a:p>
        </p:txBody>
      </p:sp>
    </p:spTree>
    <p:extLst>
      <p:ext uri="{BB962C8B-B14F-4D97-AF65-F5344CB8AC3E}">
        <p14:creationId xmlns:p14="http://schemas.microsoft.com/office/powerpoint/2010/main" val="23927983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dirty="0" smtClean="0"/>
              <a:t>Indian Removal Act (1830)</a:t>
            </a:r>
            <a:endParaRPr lang="en-US" dirty="0"/>
          </a:p>
        </p:txBody>
      </p:sp>
      <p:sp>
        <p:nvSpPr>
          <p:cNvPr id="3" name="Content Placeholder 2"/>
          <p:cNvSpPr>
            <a:spLocks noGrp="1"/>
          </p:cNvSpPr>
          <p:nvPr>
            <p:ph idx="4294967295"/>
          </p:nvPr>
        </p:nvSpPr>
        <p:spPr>
          <a:xfrm>
            <a:off x="0" y="990601"/>
            <a:ext cx="9144000" cy="3276599"/>
          </a:xfrm>
          <a:prstGeom prst="rect">
            <a:avLst/>
          </a:prstGeom>
        </p:spPr>
        <p:txBody>
          <a:bodyPr>
            <a:normAutofit fontScale="85000" lnSpcReduction="20000"/>
          </a:bodyPr>
          <a:lstStyle/>
          <a:p>
            <a:r>
              <a:rPr lang="en-US" dirty="0" smtClean="0"/>
              <a:t>Called for relocation of the 5 Civilized Tribes to the Indian Territory (Oklahoma)</a:t>
            </a:r>
          </a:p>
          <a:p>
            <a:r>
              <a:rPr lang="en-US" dirty="0" smtClean="0"/>
              <a:t>Creek, Chickasaw, Choctaw are marched west by the US Army</a:t>
            </a:r>
          </a:p>
          <a:p>
            <a:pPr lvl="1"/>
            <a:r>
              <a:rPr lang="en-US" dirty="0" smtClean="0"/>
              <a:t>Many die from exposure, malnutrition, disease</a:t>
            </a:r>
          </a:p>
          <a:p>
            <a:r>
              <a:rPr lang="en-US" dirty="0" smtClean="0"/>
              <a:t>Seminoles hide in Florida swamps, will fight back against US soldiers</a:t>
            </a:r>
          </a:p>
          <a:p>
            <a:pPr lvl="1"/>
            <a:r>
              <a:rPr lang="en-US" dirty="0" smtClean="0"/>
              <a:t>Some moved west, many will remain in Florida</a:t>
            </a:r>
          </a:p>
        </p:txBody>
      </p:sp>
      <p:pic>
        <p:nvPicPr>
          <p:cNvPr id="10242" name="Picture 2" descr="http://www.uni.edu/schneidj/webquests/standard9/BRENDA/TRAIL.JPG"/>
          <p:cNvPicPr>
            <a:picLocks noChangeAspect="1" noChangeArrowheads="1"/>
          </p:cNvPicPr>
          <p:nvPr/>
        </p:nvPicPr>
        <p:blipFill>
          <a:blip r:embed="rId2" cstate="print"/>
          <a:srcRect l="5000" t="5246" r="5000" b="8197"/>
          <a:stretch>
            <a:fillRect/>
          </a:stretch>
        </p:blipFill>
        <p:spPr bwMode="auto">
          <a:xfrm>
            <a:off x="304800" y="4064000"/>
            <a:ext cx="4572000" cy="2794000"/>
          </a:xfrm>
          <a:prstGeom prst="rect">
            <a:avLst/>
          </a:prstGeom>
          <a:noFill/>
        </p:spPr>
      </p:pic>
      <p:pic>
        <p:nvPicPr>
          <p:cNvPr id="10244" name="Picture 4" descr="http://www.savagesandscoundrels.org/media/63479/trail_of_tears.jpg"/>
          <p:cNvPicPr>
            <a:picLocks noChangeAspect="1" noChangeArrowheads="1"/>
          </p:cNvPicPr>
          <p:nvPr/>
        </p:nvPicPr>
        <p:blipFill>
          <a:blip r:embed="rId3" cstate="print"/>
          <a:srcRect/>
          <a:stretch>
            <a:fillRect/>
          </a:stretch>
        </p:blipFill>
        <p:spPr bwMode="auto">
          <a:xfrm>
            <a:off x="5029200" y="4095749"/>
            <a:ext cx="3914775" cy="2762251"/>
          </a:xfrm>
          <a:prstGeom prst="rect">
            <a:avLst/>
          </a:prstGeom>
          <a:noFill/>
        </p:spPr>
      </p:pic>
    </p:spTree>
    <p:extLst>
      <p:ext uri="{BB962C8B-B14F-4D97-AF65-F5344CB8AC3E}">
        <p14:creationId xmlns:p14="http://schemas.microsoft.com/office/powerpoint/2010/main" val="25571616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Cherokee</a:t>
            </a:r>
            <a:endParaRPr lang="en-US" dirty="0"/>
          </a:p>
        </p:txBody>
      </p:sp>
      <p:sp>
        <p:nvSpPr>
          <p:cNvPr id="3" name="Content Placeholder 2"/>
          <p:cNvSpPr>
            <a:spLocks noGrp="1"/>
          </p:cNvSpPr>
          <p:nvPr>
            <p:ph idx="4294967295"/>
          </p:nvPr>
        </p:nvSpPr>
        <p:spPr>
          <a:xfrm>
            <a:off x="0" y="1219200"/>
            <a:ext cx="6705600" cy="5638800"/>
          </a:xfrm>
          <a:prstGeom prst="rect">
            <a:avLst/>
          </a:prstGeom>
        </p:spPr>
        <p:txBody>
          <a:bodyPr>
            <a:normAutofit/>
          </a:bodyPr>
          <a:lstStyle/>
          <a:p>
            <a:r>
              <a:rPr lang="en-US" dirty="0" smtClean="0"/>
              <a:t>Challenge the Indian Removal Act in the courts</a:t>
            </a:r>
          </a:p>
          <a:p>
            <a:pPr lvl="1"/>
            <a:r>
              <a:rPr lang="en-US" dirty="0" smtClean="0"/>
              <a:t>Sued the US gov’t – saying they had right to be treated as an independent country</a:t>
            </a:r>
          </a:p>
          <a:p>
            <a:pPr lvl="1"/>
            <a:r>
              <a:rPr lang="en-US" dirty="0" smtClean="0"/>
              <a:t>Supreme Court rules against the Cherokee here</a:t>
            </a:r>
          </a:p>
          <a:p>
            <a:r>
              <a:rPr lang="en-US" dirty="0" smtClean="0"/>
              <a:t>State of Georgia begins enforcing the Act – told Cherokee &amp; their white supporters to leave the land</a:t>
            </a:r>
          </a:p>
        </p:txBody>
      </p:sp>
      <p:pic>
        <p:nvPicPr>
          <p:cNvPr id="12290" name="Picture 2" descr="http://hti.osu.edu/sites/hti.osu.edu/files/Indian2.jpg"/>
          <p:cNvPicPr>
            <a:picLocks noChangeAspect="1" noChangeArrowheads="1"/>
          </p:cNvPicPr>
          <p:nvPr/>
        </p:nvPicPr>
        <p:blipFill>
          <a:blip r:embed="rId2" cstate="print"/>
          <a:srcRect/>
          <a:stretch>
            <a:fillRect/>
          </a:stretch>
        </p:blipFill>
        <p:spPr bwMode="auto">
          <a:xfrm>
            <a:off x="6642354" y="1752600"/>
            <a:ext cx="2501646" cy="3733800"/>
          </a:xfrm>
          <a:prstGeom prst="rect">
            <a:avLst/>
          </a:prstGeom>
          <a:noFill/>
        </p:spPr>
      </p:pic>
    </p:spTree>
    <p:extLst>
      <p:ext uri="{BB962C8B-B14F-4D97-AF65-F5344CB8AC3E}">
        <p14:creationId xmlns:p14="http://schemas.microsoft.com/office/powerpoint/2010/main" val="24371105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Age of Jackson</a:t>
            </a:r>
            <a:endParaRPr lang="en-US" dirty="0"/>
          </a:p>
        </p:txBody>
      </p:sp>
      <p:sp>
        <p:nvSpPr>
          <p:cNvPr id="3" name="Subtitle 2"/>
          <p:cNvSpPr>
            <a:spLocks noGrp="1"/>
          </p:cNvSpPr>
          <p:nvPr>
            <p:ph type="subTitle" idx="1"/>
          </p:nvPr>
        </p:nvSpPr>
        <p:spPr/>
        <p:txBody>
          <a:bodyPr>
            <a:normAutofit/>
          </a:bodyPr>
          <a:lstStyle/>
          <a:p>
            <a:r>
              <a:rPr lang="en-US" dirty="0"/>
              <a:t>Champion of the Common Man </a:t>
            </a:r>
            <a:br>
              <a:rPr lang="en-US" dirty="0"/>
            </a:br>
            <a:r>
              <a:rPr lang="en-US" dirty="0"/>
              <a:t>or King Andrew?</a:t>
            </a:r>
          </a:p>
        </p:txBody>
      </p:sp>
      <p:pic>
        <p:nvPicPr>
          <p:cNvPr id="20482" name="Picture 2" descr="http://www.whitehouse.gov/sites/default/files/first-family/masthead_image/7aj_header_sm.jpg?1250870848"/>
          <p:cNvPicPr>
            <a:picLocks noChangeAspect="1" noChangeArrowheads="1"/>
          </p:cNvPicPr>
          <p:nvPr/>
        </p:nvPicPr>
        <p:blipFill>
          <a:blip r:embed="rId3" cstate="print"/>
          <a:srcRect/>
          <a:stretch>
            <a:fillRect/>
          </a:stretch>
        </p:blipFill>
        <p:spPr bwMode="auto">
          <a:xfrm>
            <a:off x="2371588" y="0"/>
            <a:ext cx="4422600" cy="2496313"/>
          </a:xfrm>
          <a:prstGeom prst="rect">
            <a:avLst/>
          </a:prstGeom>
          <a:noFill/>
        </p:spPr>
      </p:pic>
    </p:spTree>
    <p:extLst>
      <p:ext uri="{BB962C8B-B14F-4D97-AF65-F5344CB8AC3E}">
        <p14:creationId xmlns:p14="http://schemas.microsoft.com/office/powerpoint/2010/main" val="38307595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i="1" dirty="0" smtClean="0"/>
              <a:t>Worcester v. Georgia</a:t>
            </a:r>
            <a:endParaRPr lang="en-US" i="1" dirty="0"/>
          </a:p>
        </p:txBody>
      </p:sp>
      <p:sp>
        <p:nvSpPr>
          <p:cNvPr id="3" name="Content Placeholder 2"/>
          <p:cNvSpPr>
            <a:spLocks noGrp="1"/>
          </p:cNvSpPr>
          <p:nvPr>
            <p:ph idx="4294967295"/>
          </p:nvPr>
        </p:nvSpPr>
        <p:spPr>
          <a:xfrm>
            <a:off x="-260109" y="990601"/>
            <a:ext cx="9547552" cy="3048000"/>
          </a:xfrm>
          <a:prstGeom prst="rect">
            <a:avLst/>
          </a:prstGeom>
        </p:spPr>
        <p:txBody>
          <a:bodyPr>
            <a:normAutofit fontScale="92500" lnSpcReduction="20000"/>
          </a:bodyPr>
          <a:lstStyle/>
          <a:p>
            <a:pPr marL="420624" lvl="1" indent="-384048">
              <a:buSzPct val="80000"/>
              <a:buFont typeface="Wingdings 2"/>
              <a:buChar char=""/>
            </a:pPr>
            <a:r>
              <a:rPr lang="en-US" dirty="0" smtClean="0"/>
              <a:t>Samuel Worcester brought suit on behalf of himself &amp; Cherokee to stop Georgia</a:t>
            </a:r>
          </a:p>
          <a:p>
            <a:r>
              <a:rPr lang="en-US" sz="3500" b="1" u="sng" dirty="0" smtClean="0"/>
              <a:t>Supreme Court rules with Cherokee!</a:t>
            </a:r>
          </a:p>
          <a:p>
            <a:pPr lvl="1"/>
            <a:r>
              <a:rPr lang="en-US" sz="2600" dirty="0" smtClean="0"/>
              <a:t>Georgia is not entitled to regulate the Cherokee nor invade their lands!</a:t>
            </a:r>
          </a:p>
          <a:p>
            <a:r>
              <a:rPr lang="en-US" sz="3900" dirty="0" smtClean="0"/>
              <a:t>Jackson Will ignore the Court, begin plans for removal of the Cherokee</a:t>
            </a:r>
            <a:endParaRPr lang="en-US" sz="3900" dirty="0"/>
          </a:p>
        </p:txBody>
      </p:sp>
      <p:pic>
        <p:nvPicPr>
          <p:cNvPr id="8196" name="Picture 4" descr="http://izquotes.com/quotes-pictures/quote-john-marshall-has-made-his-decision-now-let-him-enforce-it-andrew-jackson-307023.jpg"/>
          <p:cNvPicPr>
            <a:picLocks noChangeAspect="1" noChangeArrowheads="1"/>
          </p:cNvPicPr>
          <p:nvPr/>
        </p:nvPicPr>
        <p:blipFill>
          <a:blip r:embed="rId2" cstate="print"/>
          <a:srcRect t="12000" b="14000"/>
          <a:stretch>
            <a:fillRect/>
          </a:stretch>
        </p:blipFill>
        <p:spPr bwMode="auto">
          <a:xfrm>
            <a:off x="304800" y="4038600"/>
            <a:ext cx="8096250" cy="2819400"/>
          </a:xfrm>
          <a:prstGeom prst="rect">
            <a:avLst/>
          </a:prstGeom>
          <a:noFill/>
        </p:spPr>
      </p:pic>
    </p:spTree>
    <p:extLst>
      <p:ext uri="{BB962C8B-B14F-4D97-AF65-F5344CB8AC3E}">
        <p14:creationId xmlns:p14="http://schemas.microsoft.com/office/powerpoint/2010/main" val="33624746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dirty="0" smtClean="0"/>
              <a:t>Trail of Tears</a:t>
            </a:r>
            <a:endParaRPr lang="en-US" dirty="0"/>
          </a:p>
        </p:txBody>
      </p:sp>
      <p:sp>
        <p:nvSpPr>
          <p:cNvPr id="3" name="Content Placeholder 2"/>
          <p:cNvSpPr>
            <a:spLocks noGrp="1"/>
          </p:cNvSpPr>
          <p:nvPr>
            <p:ph idx="4294967295"/>
          </p:nvPr>
        </p:nvSpPr>
        <p:spPr>
          <a:xfrm>
            <a:off x="0" y="1066800"/>
            <a:ext cx="9144000" cy="2438400"/>
          </a:xfrm>
          <a:prstGeom prst="rect">
            <a:avLst/>
          </a:prstGeom>
        </p:spPr>
        <p:txBody>
          <a:bodyPr>
            <a:normAutofit fontScale="92500" lnSpcReduction="20000"/>
          </a:bodyPr>
          <a:lstStyle/>
          <a:p>
            <a:r>
              <a:rPr lang="en-US" dirty="0" smtClean="0"/>
              <a:t>Gov’t will sign treaties Cherokee leaders who favored relocation to get around the Court’s ruling</a:t>
            </a:r>
          </a:p>
          <a:p>
            <a:r>
              <a:rPr lang="en-US" dirty="0" smtClean="0"/>
              <a:t>18,000 Cherokee forced to march west</a:t>
            </a:r>
          </a:p>
          <a:p>
            <a:pPr lvl="1"/>
            <a:r>
              <a:rPr lang="en-US" dirty="0" smtClean="0"/>
              <a:t>4,500 (1/4) of the Cherokee will die </a:t>
            </a:r>
          </a:p>
          <a:p>
            <a:pPr lvl="1"/>
            <a:r>
              <a:rPr lang="en-US" dirty="0" smtClean="0"/>
              <a:t>Known as the </a:t>
            </a:r>
            <a:r>
              <a:rPr lang="en-US" b="1" dirty="0" smtClean="0"/>
              <a:t>Trail of Tears</a:t>
            </a:r>
            <a:endParaRPr lang="en-US" dirty="0"/>
          </a:p>
        </p:txBody>
      </p:sp>
      <p:pic>
        <p:nvPicPr>
          <p:cNvPr id="4" name="Picture 3" descr="Trail of Tears"/>
          <p:cNvPicPr>
            <a:picLocks noChangeAspect="1" noChangeArrowheads="1"/>
          </p:cNvPicPr>
          <p:nvPr/>
        </p:nvPicPr>
        <p:blipFill>
          <a:blip r:embed="rId2" cstate="print"/>
          <a:srcRect/>
          <a:stretch>
            <a:fillRect/>
          </a:stretch>
        </p:blipFill>
        <p:spPr bwMode="auto">
          <a:xfrm>
            <a:off x="1655848" y="3581400"/>
            <a:ext cx="5354552" cy="3276600"/>
          </a:xfrm>
          <a:prstGeom prst="rect">
            <a:avLst/>
          </a:prstGeom>
          <a:noFill/>
          <a:ln w="9525">
            <a:noFill/>
            <a:miter lim="800000"/>
            <a:headEnd/>
            <a:tailEnd/>
          </a:ln>
        </p:spPr>
      </p:pic>
    </p:spTree>
    <p:extLst>
      <p:ext uri="{BB962C8B-B14F-4D97-AF65-F5344CB8AC3E}">
        <p14:creationId xmlns:p14="http://schemas.microsoft.com/office/powerpoint/2010/main" val="14974796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andbergcreative.files.wordpress.com/2010/04/trail_of_tears_map.jpg"/>
          <p:cNvPicPr>
            <a:picLocks noChangeAspect="1" noChangeArrowheads="1"/>
          </p:cNvPicPr>
          <p:nvPr/>
        </p:nvPicPr>
        <p:blipFill>
          <a:blip r:embed="rId2" cstate="print"/>
          <a:srcRect/>
          <a:stretch>
            <a:fillRect/>
          </a:stretch>
        </p:blipFill>
        <p:spPr bwMode="auto">
          <a:xfrm>
            <a:off x="-119659" y="675620"/>
            <a:ext cx="9325846" cy="6301247"/>
          </a:xfrm>
          <a:prstGeom prst="rect">
            <a:avLst/>
          </a:prstGeom>
          <a:noFill/>
        </p:spPr>
      </p:pic>
      <p:sp>
        <p:nvSpPr>
          <p:cNvPr id="5" name="TextBox 4"/>
          <p:cNvSpPr txBox="1"/>
          <p:nvPr/>
        </p:nvSpPr>
        <p:spPr>
          <a:xfrm>
            <a:off x="0" y="152400"/>
            <a:ext cx="9144000" cy="523220"/>
          </a:xfrm>
          <a:prstGeom prst="rect">
            <a:avLst/>
          </a:prstGeom>
          <a:noFill/>
        </p:spPr>
        <p:txBody>
          <a:bodyPr wrap="square" rtlCol="0">
            <a:spAutoFit/>
          </a:bodyPr>
          <a:lstStyle/>
          <a:p>
            <a:pPr algn="ctr"/>
            <a:r>
              <a:rPr lang="en-US" sz="2800" dirty="0" smtClean="0"/>
              <a:t>Indian Removal Act – lands forfeited &amp; new territories </a:t>
            </a:r>
            <a:endParaRPr lang="en-US" sz="2800" dirty="0"/>
          </a:p>
        </p:txBody>
      </p:sp>
    </p:spTree>
    <p:extLst>
      <p:ext uri="{BB962C8B-B14F-4D97-AF65-F5344CB8AC3E}">
        <p14:creationId xmlns:p14="http://schemas.microsoft.com/office/powerpoint/2010/main" val="2802630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332" y="0"/>
            <a:ext cx="7924800" cy="1143000"/>
          </a:xfrm>
        </p:spPr>
        <p:txBody>
          <a:bodyPr/>
          <a:lstStyle/>
          <a:p>
            <a:r>
              <a:rPr lang="en-US" dirty="0" smtClean="0"/>
              <a:t>Skills block</a:t>
            </a:r>
            <a:endParaRPr lang="en-US" dirty="0"/>
          </a:p>
        </p:txBody>
      </p:sp>
      <p:sp>
        <p:nvSpPr>
          <p:cNvPr id="5" name="Content Placeholder 4"/>
          <p:cNvSpPr>
            <a:spLocks noGrp="1"/>
          </p:cNvSpPr>
          <p:nvPr>
            <p:ph sz="quarter" idx="13"/>
          </p:nvPr>
        </p:nvSpPr>
        <p:spPr>
          <a:xfrm>
            <a:off x="-242806" y="1243738"/>
            <a:ext cx="4194874" cy="5614261"/>
          </a:xfrm>
        </p:spPr>
        <p:txBody>
          <a:bodyPr>
            <a:normAutofit fontScale="92500" lnSpcReduction="20000"/>
          </a:bodyPr>
          <a:lstStyle/>
          <a:p>
            <a:r>
              <a:rPr lang="en-US" dirty="0" smtClean="0"/>
              <a:t>1. What </a:t>
            </a:r>
            <a:r>
              <a:rPr lang="en-US" dirty="0"/>
              <a:t>group benefited most directly from the migrations depicted in the map? </a:t>
            </a:r>
            <a:endParaRPr lang="en-US" dirty="0" smtClean="0"/>
          </a:p>
          <a:p>
            <a:r>
              <a:rPr lang="en-US" dirty="0" smtClean="0"/>
              <a:t>2</a:t>
            </a:r>
            <a:r>
              <a:rPr lang="en-US" dirty="0"/>
              <a:t>. The migrations had the </a:t>
            </a:r>
            <a:r>
              <a:rPr lang="en-US" dirty="0" smtClean="0"/>
              <a:t>least </a:t>
            </a:r>
            <a:r>
              <a:rPr lang="en-US" dirty="0"/>
              <a:t>effect on what group? </a:t>
            </a:r>
            <a:endParaRPr lang="en-US" dirty="0" smtClean="0"/>
          </a:p>
          <a:p>
            <a:r>
              <a:rPr lang="en-US" dirty="0" smtClean="0"/>
              <a:t>3</a:t>
            </a:r>
            <a:r>
              <a:rPr lang="en-US" dirty="0"/>
              <a:t>. Based on the map, what can you infer were the major modes of transportation available in the regions of migration during this time period?</a:t>
            </a:r>
          </a:p>
        </p:txBody>
      </p:sp>
      <p:pic>
        <p:nvPicPr>
          <p:cNvPr id="6" name="Picture 2" descr="http://sandbergcreative.files.wordpress.com/2010/04/trail_of_tears_map.jpg"/>
          <p:cNvPicPr>
            <a:picLocks noChangeAspect="1" noChangeArrowheads="1"/>
          </p:cNvPicPr>
          <p:nvPr/>
        </p:nvPicPr>
        <p:blipFill>
          <a:blip r:embed="rId2" cstate="print"/>
          <a:srcRect/>
          <a:stretch>
            <a:fillRect/>
          </a:stretch>
        </p:blipFill>
        <p:spPr bwMode="auto">
          <a:xfrm>
            <a:off x="3952068" y="571500"/>
            <a:ext cx="8144440" cy="5503000"/>
          </a:xfrm>
          <a:prstGeom prst="rect">
            <a:avLst/>
          </a:prstGeom>
          <a:noFill/>
        </p:spPr>
      </p:pic>
    </p:spTree>
    <p:extLst>
      <p:ext uri="{BB962C8B-B14F-4D97-AF65-F5344CB8AC3E}">
        <p14:creationId xmlns:p14="http://schemas.microsoft.com/office/powerpoint/2010/main" val="8121707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SHEG: Indian Removal Act</a:t>
            </a:r>
            <a:endParaRPr lang="en-US" dirty="0"/>
          </a:p>
        </p:txBody>
      </p:sp>
      <p:sp>
        <p:nvSpPr>
          <p:cNvPr id="3" name="Content Placeholder 2"/>
          <p:cNvSpPr>
            <a:spLocks noGrp="1"/>
          </p:cNvSpPr>
          <p:nvPr>
            <p:ph sz="quarter" idx="13"/>
          </p:nvPr>
        </p:nvSpPr>
        <p:spPr/>
        <p:txBody>
          <a:bodyPr/>
          <a:lstStyle/>
          <a:p>
            <a:endParaRPr lang="en-US"/>
          </a:p>
        </p:txBody>
      </p:sp>
    </p:spTree>
    <p:extLst>
      <p:ext uri="{BB962C8B-B14F-4D97-AF65-F5344CB8AC3E}">
        <p14:creationId xmlns:p14="http://schemas.microsoft.com/office/powerpoint/2010/main" val="9605609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60109" y="0"/>
            <a:ext cx="3837922" cy="6858000"/>
          </a:xfrm>
        </p:spPr>
        <p:txBody>
          <a:bodyPr>
            <a:normAutofit fontScale="77500" lnSpcReduction="20000"/>
          </a:bodyPr>
          <a:lstStyle/>
          <a:p>
            <a:r>
              <a:rPr lang="en-US" dirty="0"/>
              <a:t>(Sourcing) What do you already know about President Jackson’s feelings about Indian Removal? What do you predict he will say in this speech? </a:t>
            </a:r>
            <a:endParaRPr lang="en-US" dirty="0" smtClean="0"/>
          </a:p>
          <a:p>
            <a:r>
              <a:rPr lang="en-US" dirty="0" smtClean="0"/>
              <a:t>2</a:t>
            </a:r>
            <a:r>
              <a:rPr lang="en-US" dirty="0"/>
              <a:t>. (Contextualization) Why does Jackson think the United States was better in 1830 than in 1609? </a:t>
            </a:r>
            <a:endParaRPr lang="en-US" dirty="0" smtClean="0"/>
          </a:p>
          <a:p>
            <a:r>
              <a:rPr lang="en-US" dirty="0" smtClean="0"/>
              <a:t>3</a:t>
            </a:r>
            <a:r>
              <a:rPr lang="en-US" dirty="0"/>
              <a:t>. (Contextualization) Why does Jackson think that the Cherokee will be better off in Indian Territory? </a:t>
            </a:r>
            <a:endParaRPr lang="en-US" dirty="0" smtClean="0"/>
          </a:p>
          <a:p>
            <a:r>
              <a:rPr lang="en-US" dirty="0" smtClean="0"/>
              <a:t>4</a:t>
            </a:r>
            <a:r>
              <a:rPr lang="en-US" dirty="0"/>
              <a:t>. (Close reading) Why does Jackson think his policy is kind and generous? </a:t>
            </a:r>
          </a:p>
        </p:txBody>
      </p:sp>
      <p:pic>
        <p:nvPicPr>
          <p:cNvPr id="4" name="Picture 3"/>
          <p:cNvPicPr>
            <a:picLocks noChangeAspect="1"/>
          </p:cNvPicPr>
          <p:nvPr/>
        </p:nvPicPr>
        <p:blipFill>
          <a:blip r:embed="rId2"/>
          <a:stretch>
            <a:fillRect/>
          </a:stretch>
        </p:blipFill>
        <p:spPr>
          <a:xfrm>
            <a:off x="3577812" y="0"/>
            <a:ext cx="5566188" cy="6858000"/>
          </a:xfrm>
          <a:prstGeom prst="rect">
            <a:avLst/>
          </a:prstGeom>
        </p:spPr>
      </p:pic>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598795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60109" y="0"/>
            <a:ext cx="3837922" cy="6858000"/>
          </a:xfrm>
        </p:spPr>
        <p:txBody>
          <a:bodyPr>
            <a:normAutofit fontScale="92500" lnSpcReduction="10000"/>
          </a:bodyPr>
          <a:lstStyle/>
          <a:p>
            <a:r>
              <a:rPr lang="en-US" dirty="0" smtClean="0"/>
              <a:t>1. (</a:t>
            </a:r>
            <a:r>
              <a:rPr lang="en-US" dirty="0"/>
              <a:t>Sourcing) Who is Elias </a:t>
            </a:r>
            <a:r>
              <a:rPr lang="en-US" dirty="0" err="1"/>
              <a:t>Boudinot</a:t>
            </a:r>
            <a:r>
              <a:rPr lang="en-US" dirty="0"/>
              <a:t>? What do you predict he will say about Indian Removal? </a:t>
            </a:r>
            <a:endParaRPr lang="en-US" dirty="0" smtClean="0"/>
          </a:p>
          <a:p>
            <a:r>
              <a:rPr lang="en-US" dirty="0" smtClean="0"/>
              <a:t>2</a:t>
            </a:r>
            <a:r>
              <a:rPr lang="en-US" dirty="0"/>
              <a:t>. (Contextualization) What was life like for the Cherokee in Georgia, according to </a:t>
            </a:r>
            <a:r>
              <a:rPr lang="en-US" dirty="0" err="1"/>
              <a:t>Boudinot</a:t>
            </a:r>
            <a:r>
              <a:rPr lang="en-US" dirty="0"/>
              <a:t>? </a:t>
            </a:r>
            <a:endParaRPr lang="en-US" dirty="0" smtClean="0"/>
          </a:p>
          <a:p>
            <a:r>
              <a:rPr lang="en-US" dirty="0" smtClean="0"/>
              <a:t>3</a:t>
            </a:r>
            <a:r>
              <a:rPr lang="en-US" dirty="0"/>
              <a:t>. (Contextualization) What does </a:t>
            </a:r>
            <a:r>
              <a:rPr lang="en-US" dirty="0" err="1"/>
              <a:t>Boudinot</a:t>
            </a:r>
            <a:r>
              <a:rPr lang="en-US" dirty="0"/>
              <a:t> hope will happen if the Cherokees move west?</a:t>
            </a:r>
          </a:p>
        </p:txBody>
      </p:sp>
      <p:sp>
        <p:nvSpPr>
          <p:cNvPr id="5" name="Title 4"/>
          <p:cNvSpPr>
            <a:spLocks noGrp="1"/>
          </p:cNvSpPr>
          <p:nvPr>
            <p:ph type="title"/>
          </p:nvPr>
        </p:nvSpPr>
        <p:spPr/>
        <p:txBody>
          <a:bodyPr/>
          <a:lstStyle/>
          <a:p>
            <a:endParaRPr lang="en-US" dirty="0"/>
          </a:p>
        </p:txBody>
      </p:sp>
      <p:pic>
        <p:nvPicPr>
          <p:cNvPr id="2" name="Picture 1"/>
          <p:cNvPicPr>
            <a:picLocks noChangeAspect="1"/>
          </p:cNvPicPr>
          <p:nvPr/>
        </p:nvPicPr>
        <p:blipFill>
          <a:blip r:embed="rId2"/>
          <a:stretch>
            <a:fillRect/>
          </a:stretch>
        </p:blipFill>
        <p:spPr>
          <a:xfrm>
            <a:off x="3487119" y="0"/>
            <a:ext cx="5656881" cy="6858000"/>
          </a:xfrm>
          <a:prstGeom prst="rect">
            <a:avLst/>
          </a:prstGeom>
        </p:spPr>
      </p:pic>
    </p:spTree>
    <p:extLst>
      <p:ext uri="{BB962C8B-B14F-4D97-AF65-F5344CB8AC3E}">
        <p14:creationId xmlns:p14="http://schemas.microsoft.com/office/powerpoint/2010/main" val="33607761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 Removal Act discussion</a:t>
            </a:r>
            <a:endParaRPr lang="en-US" dirty="0"/>
          </a:p>
        </p:txBody>
      </p:sp>
      <p:sp>
        <p:nvSpPr>
          <p:cNvPr id="3" name="Content Placeholder 2"/>
          <p:cNvSpPr>
            <a:spLocks noGrp="1"/>
          </p:cNvSpPr>
          <p:nvPr>
            <p:ph sz="quarter" idx="13"/>
          </p:nvPr>
        </p:nvSpPr>
        <p:spPr>
          <a:xfrm>
            <a:off x="0" y="1600200"/>
            <a:ext cx="9144000" cy="4114800"/>
          </a:xfrm>
        </p:spPr>
        <p:txBody>
          <a:bodyPr>
            <a:normAutofit fontScale="85000" lnSpcReduction="10000"/>
          </a:bodyPr>
          <a:lstStyle/>
          <a:p>
            <a:r>
              <a:rPr lang="en-US" dirty="0"/>
              <a:t>Why did Jackson or </a:t>
            </a:r>
            <a:r>
              <a:rPr lang="en-US" dirty="0" err="1"/>
              <a:t>Boudinot</a:t>
            </a:r>
            <a:r>
              <a:rPr lang="en-US" dirty="0"/>
              <a:t> think Indian Removal was in the best interest of the Cherokee? </a:t>
            </a:r>
          </a:p>
          <a:p>
            <a:r>
              <a:rPr lang="en-US" dirty="0" smtClean="0"/>
              <a:t>Do </a:t>
            </a:r>
            <a:r>
              <a:rPr lang="en-US" dirty="0"/>
              <a:t>you believe them? What parts sound </a:t>
            </a:r>
            <a:r>
              <a:rPr lang="en-US" dirty="0" smtClean="0"/>
              <a:t>sincere</a:t>
            </a:r>
            <a:r>
              <a:rPr lang="en-US" dirty="0"/>
              <a:t> </a:t>
            </a:r>
            <a:r>
              <a:rPr lang="en-US" dirty="0" smtClean="0"/>
              <a:t>or  believable</a:t>
            </a:r>
            <a:r>
              <a:rPr lang="en-US" dirty="0"/>
              <a:t>? </a:t>
            </a:r>
          </a:p>
          <a:p>
            <a:r>
              <a:rPr lang="en-US" dirty="0" smtClean="0"/>
              <a:t>Why </a:t>
            </a:r>
            <a:r>
              <a:rPr lang="en-US" dirty="0"/>
              <a:t>might some people at that time have believed that Indian Removal was a reasonable policy? </a:t>
            </a:r>
          </a:p>
          <a:p>
            <a:r>
              <a:rPr lang="en-US" dirty="0" smtClean="0"/>
              <a:t>How </a:t>
            </a:r>
            <a:r>
              <a:rPr lang="en-US" dirty="0"/>
              <a:t>have our attitudes changed/ stayed the same since the 1830s</a:t>
            </a:r>
            <a:r>
              <a:rPr lang="en-US" dirty="0" smtClean="0"/>
              <a:t>?</a:t>
            </a:r>
          </a:p>
          <a:p>
            <a:r>
              <a:rPr lang="en-US" dirty="0" smtClean="0"/>
              <a:t>How </a:t>
            </a:r>
            <a:r>
              <a:rPr lang="en-US" dirty="0"/>
              <a:t>might the United States be different if the Trail of Tears never happened</a:t>
            </a:r>
            <a:r>
              <a:rPr lang="en-US" dirty="0" smtClean="0"/>
              <a:t>?</a:t>
            </a:r>
            <a:endParaRPr lang="en-US" dirty="0"/>
          </a:p>
        </p:txBody>
      </p:sp>
    </p:spTree>
    <p:extLst>
      <p:ext uri="{BB962C8B-B14F-4D97-AF65-F5344CB8AC3E}">
        <p14:creationId xmlns:p14="http://schemas.microsoft.com/office/powerpoint/2010/main" val="10669955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sz="quarter" idx="13"/>
          </p:nvPr>
        </p:nvSpPr>
        <p:spPr/>
        <p:txBody>
          <a:bodyPr/>
          <a:lstStyle/>
          <a:p>
            <a:r>
              <a:rPr lang="en-US" dirty="0" smtClean="0"/>
              <a:t>Using your notes and textbook, Create a cause and effect chart for Indian Removal.  </a:t>
            </a:r>
            <a:endParaRPr lang="en-US" dirty="0"/>
          </a:p>
        </p:txBody>
      </p:sp>
    </p:spTree>
    <p:extLst>
      <p:ext uri="{BB962C8B-B14F-4D97-AF65-F5344CB8AC3E}">
        <p14:creationId xmlns:p14="http://schemas.microsoft.com/office/powerpoint/2010/main" val="4231867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p:txBody>
          <a:bodyPr>
            <a:normAutofit fontScale="85000" lnSpcReduction="10000"/>
          </a:bodyPr>
          <a:lstStyle/>
          <a:p>
            <a:r>
              <a:rPr lang="en-US" dirty="0" smtClean="0"/>
              <a:t>Trail of Tears; </a:t>
            </a:r>
          </a:p>
          <a:p>
            <a:r>
              <a:rPr lang="en-US" dirty="0" smtClean="0"/>
              <a:t>disease</a:t>
            </a:r>
            <a:r>
              <a:rPr lang="en-US" dirty="0"/>
              <a:t>; </a:t>
            </a:r>
            <a:endParaRPr lang="en-US" dirty="0" smtClean="0"/>
          </a:p>
          <a:p>
            <a:r>
              <a:rPr lang="en-US" dirty="0" smtClean="0"/>
              <a:t>lack </a:t>
            </a:r>
            <a:r>
              <a:rPr lang="en-US" dirty="0"/>
              <a:t>of supplies &amp; livestock; </a:t>
            </a:r>
            <a:endParaRPr lang="en-US" dirty="0" smtClean="0"/>
          </a:p>
          <a:p>
            <a:r>
              <a:rPr lang="en-US" dirty="0" smtClean="0"/>
              <a:t>geographic</a:t>
            </a:r>
            <a:r>
              <a:rPr lang="en-US" dirty="0"/>
              <a:t>, economic, </a:t>
            </a:r>
            <a:r>
              <a:rPr lang="en-US" dirty="0" smtClean="0"/>
              <a:t>political </a:t>
            </a:r>
            <a:r>
              <a:rPr lang="en-US" dirty="0"/>
              <a:t>challenges of the new territory</a:t>
            </a:r>
          </a:p>
        </p:txBody>
      </p:sp>
      <p:sp>
        <p:nvSpPr>
          <p:cNvPr id="7" name="Content Placeholder 6"/>
          <p:cNvSpPr>
            <a:spLocks noGrp="1"/>
          </p:cNvSpPr>
          <p:nvPr>
            <p:ph sz="quarter" idx="13"/>
          </p:nvPr>
        </p:nvSpPr>
        <p:spPr/>
        <p:txBody>
          <a:bodyPr>
            <a:normAutofit fontScale="77500" lnSpcReduction="20000"/>
          </a:bodyPr>
          <a:lstStyle/>
          <a:p>
            <a:r>
              <a:rPr lang="en-US" dirty="0"/>
              <a:t>expansion of cotton, </a:t>
            </a:r>
            <a:endParaRPr lang="en-US" dirty="0" smtClean="0"/>
          </a:p>
          <a:p>
            <a:r>
              <a:rPr lang="en-US" dirty="0" smtClean="0"/>
              <a:t>westward </a:t>
            </a:r>
            <a:r>
              <a:rPr lang="en-US" dirty="0"/>
              <a:t>migration, </a:t>
            </a:r>
            <a:endParaRPr lang="en-US" dirty="0" smtClean="0"/>
          </a:p>
          <a:p>
            <a:r>
              <a:rPr lang="en-US" dirty="0" smtClean="0"/>
              <a:t>competition </a:t>
            </a:r>
            <a:r>
              <a:rPr lang="en-US" dirty="0"/>
              <a:t>for land, </a:t>
            </a:r>
            <a:endParaRPr lang="en-US" dirty="0" smtClean="0"/>
          </a:p>
          <a:p>
            <a:r>
              <a:rPr lang="en-US" dirty="0" smtClean="0"/>
              <a:t>gold</a:t>
            </a:r>
            <a:r>
              <a:rPr lang="en-US" dirty="0"/>
              <a:t>, </a:t>
            </a:r>
            <a:endParaRPr lang="en-US" dirty="0" smtClean="0"/>
          </a:p>
          <a:p>
            <a:r>
              <a:rPr lang="en-US" dirty="0" smtClean="0"/>
              <a:t>racism</a:t>
            </a:r>
            <a:r>
              <a:rPr lang="en-US" dirty="0"/>
              <a:t>, </a:t>
            </a:r>
            <a:endParaRPr lang="en-US" dirty="0" smtClean="0"/>
          </a:p>
          <a:p>
            <a:r>
              <a:rPr lang="en-US" dirty="0" smtClean="0"/>
              <a:t>Jackson's </a:t>
            </a:r>
            <a:r>
              <a:rPr lang="en-US" dirty="0"/>
              <a:t>refusal to follow the Supreme Court's decision, </a:t>
            </a:r>
            <a:r>
              <a:rPr lang="en-US" dirty="0" smtClean="0"/>
              <a:t>protection</a:t>
            </a:r>
            <a:endParaRPr lang="en-US" dirty="0"/>
          </a:p>
        </p:txBody>
      </p:sp>
      <p:sp>
        <p:nvSpPr>
          <p:cNvPr id="4" name="Title 3"/>
          <p:cNvSpPr>
            <a:spLocks noGrp="1"/>
          </p:cNvSpPr>
          <p:nvPr>
            <p:ph type="title"/>
          </p:nvPr>
        </p:nvSpPr>
        <p:spPr/>
        <p:txBody>
          <a:bodyPr/>
          <a:lstStyle/>
          <a:p>
            <a:r>
              <a:rPr lang="en-US" dirty="0" smtClean="0"/>
              <a:t>Indian removal</a:t>
            </a:r>
            <a:endParaRPr lang="en-US" dirty="0"/>
          </a:p>
        </p:txBody>
      </p:sp>
      <p:sp>
        <p:nvSpPr>
          <p:cNvPr id="5" name="Text Placeholder 4"/>
          <p:cNvSpPr>
            <a:spLocks noGrp="1"/>
          </p:cNvSpPr>
          <p:nvPr>
            <p:ph type="body" idx="1"/>
          </p:nvPr>
        </p:nvSpPr>
        <p:spPr/>
        <p:txBody>
          <a:bodyPr>
            <a:noAutofit/>
          </a:bodyPr>
          <a:lstStyle/>
          <a:p>
            <a:r>
              <a:rPr lang="en-US" sz="4400" dirty="0" smtClean="0"/>
              <a:t>Causes</a:t>
            </a:r>
            <a:endParaRPr lang="en-US" sz="4400" dirty="0"/>
          </a:p>
        </p:txBody>
      </p:sp>
      <p:sp>
        <p:nvSpPr>
          <p:cNvPr id="6" name="Text Placeholder 5"/>
          <p:cNvSpPr>
            <a:spLocks noGrp="1"/>
          </p:cNvSpPr>
          <p:nvPr>
            <p:ph type="body" sz="quarter" idx="3"/>
          </p:nvPr>
        </p:nvSpPr>
        <p:spPr/>
        <p:txBody>
          <a:bodyPr>
            <a:noAutofit/>
          </a:bodyPr>
          <a:lstStyle/>
          <a:p>
            <a:r>
              <a:rPr lang="en-US" sz="4400" dirty="0" smtClean="0"/>
              <a:t>Effects</a:t>
            </a:r>
            <a:endParaRPr lang="en-US" sz="4400" dirty="0"/>
          </a:p>
        </p:txBody>
      </p:sp>
    </p:spTree>
    <p:extLst>
      <p:ext uri="{BB962C8B-B14F-4D97-AF65-F5344CB8AC3E}">
        <p14:creationId xmlns:p14="http://schemas.microsoft.com/office/powerpoint/2010/main" val="3642579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jackson</a:t>
            </a:r>
            <a:endParaRPr lang="en-US" dirty="0"/>
          </a:p>
        </p:txBody>
      </p:sp>
      <p:sp>
        <p:nvSpPr>
          <p:cNvPr id="3" name="Content Placeholder 2"/>
          <p:cNvSpPr>
            <a:spLocks noGrp="1"/>
          </p:cNvSpPr>
          <p:nvPr>
            <p:ph sz="quarter" idx="13"/>
          </p:nvPr>
        </p:nvSpPr>
        <p:spPr>
          <a:xfrm>
            <a:off x="609600" y="1600200"/>
            <a:ext cx="7924800" cy="5257800"/>
          </a:xfrm>
        </p:spPr>
        <p:txBody>
          <a:bodyPr/>
          <a:lstStyle/>
          <a:p>
            <a:r>
              <a:rPr lang="en-US" dirty="0" smtClean="0"/>
              <a:t>Jackson will be our first (but not last) war hero president.</a:t>
            </a:r>
          </a:p>
          <a:p>
            <a:pPr lvl="1"/>
            <a:r>
              <a:rPr lang="en-US" dirty="0" smtClean="0"/>
              <a:t>Remember his role in the war of 1812, Battle of New Orleans, and at GA/FL line</a:t>
            </a:r>
          </a:p>
          <a:p>
            <a:r>
              <a:rPr lang="en-US" dirty="0" smtClean="0"/>
              <a:t>Jackson will bring new emphasis on democracy (rather than republic) but will also disregard precedent and, some will argue, the law</a:t>
            </a:r>
          </a:p>
          <a:p>
            <a:r>
              <a:rPr lang="en-US" dirty="0" smtClean="0"/>
              <a:t>He was a war hero, a war criminal, and our 7</a:t>
            </a:r>
            <a:r>
              <a:rPr lang="en-US" baseline="30000" dirty="0" smtClean="0"/>
              <a:t>th</a:t>
            </a:r>
            <a:r>
              <a:rPr lang="en-US" dirty="0" smtClean="0"/>
              <a:t> president.</a:t>
            </a:r>
            <a:endParaRPr lang="en-US" dirty="0"/>
          </a:p>
        </p:txBody>
      </p:sp>
      <p:pic>
        <p:nvPicPr>
          <p:cNvPr id="4" name="Picture 2" descr="http://www.whitehouse.gov/sites/default/files/first-family/masthead_image/7aj_header_sm.jpg?1250870848"/>
          <p:cNvPicPr>
            <a:picLocks noChangeAspect="1" noChangeArrowheads="1"/>
          </p:cNvPicPr>
          <p:nvPr/>
        </p:nvPicPr>
        <p:blipFill>
          <a:blip r:embed="rId2" cstate="print"/>
          <a:srcRect/>
          <a:stretch>
            <a:fillRect/>
          </a:stretch>
        </p:blipFill>
        <p:spPr bwMode="auto">
          <a:xfrm>
            <a:off x="4875323" y="1"/>
            <a:ext cx="3035805" cy="1713544"/>
          </a:xfrm>
          <a:prstGeom prst="rect">
            <a:avLst/>
          </a:prstGeom>
          <a:noFill/>
        </p:spPr>
      </p:pic>
    </p:spTree>
    <p:extLst>
      <p:ext uri="{BB962C8B-B14F-4D97-AF65-F5344CB8AC3E}">
        <p14:creationId xmlns:p14="http://schemas.microsoft.com/office/powerpoint/2010/main" val="31222274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4294967295"/>
          </p:nvPr>
        </p:nvSpPr>
        <p:spPr>
          <a:xfrm>
            <a:off x="533400" y="1447800"/>
            <a:ext cx="5181600" cy="4724400"/>
          </a:xfrm>
          <a:prstGeom prst="rect">
            <a:avLst/>
          </a:prstGeom>
        </p:spPr>
        <p:txBody>
          <a:bodyPr/>
          <a:lstStyle/>
          <a:p>
            <a:pPr eaLnBrk="1" hangingPunct="1">
              <a:lnSpc>
                <a:spcPct val="80000"/>
              </a:lnSpc>
              <a:buFont typeface="Wingdings 2" charset="0"/>
              <a:buNone/>
            </a:pPr>
            <a:r>
              <a:rPr lang="en-US" sz="3200" b="1" dirty="0">
                <a:latin typeface="Arial Narrow"/>
                <a:cs typeface="Arial Narrow"/>
              </a:rPr>
              <a:t>	</a:t>
            </a:r>
            <a:r>
              <a:rPr lang="en-US" sz="2800" b="1" dirty="0">
                <a:latin typeface="Arial Narrow"/>
                <a:cs typeface="Arial Narrow"/>
              </a:rPr>
              <a:t>Major exception to Jackson’s Indian policies</a:t>
            </a:r>
          </a:p>
          <a:p>
            <a:pPr eaLnBrk="1" hangingPunct="1">
              <a:lnSpc>
                <a:spcPct val="80000"/>
              </a:lnSpc>
              <a:buFont typeface="Wingdings 2" charset="0"/>
              <a:buNone/>
            </a:pPr>
            <a:endParaRPr lang="en-US" sz="2800" b="1" dirty="0">
              <a:latin typeface="Arial Narrow"/>
              <a:cs typeface="Arial Narrow"/>
            </a:endParaRPr>
          </a:p>
          <a:p>
            <a:pPr eaLnBrk="1" hangingPunct="1">
              <a:lnSpc>
                <a:spcPct val="80000"/>
              </a:lnSpc>
              <a:buFont typeface="Wingdings 2" charset="0"/>
              <a:buNone/>
            </a:pPr>
            <a:r>
              <a:rPr lang="en-US" sz="2800" b="1" dirty="0">
                <a:latin typeface="Arial Narrow"/>
                <a:cs typeface="Arial Narrow"/>
              </a:rPr>
              <a:t>	Resisted and were mostly successful</a:t>
            </a:r>
          </a:p>
          <a:p>
            <a:pPr eaLnBrk="1" hangingPunct="1">
              <a:lnSpc>
                <a:spcPct val="80000"/>
              </a:lnSpc>
              <a:buFont typeface="Wingdings 2" charset="0"/>
              <a:buNone/>
            </a:pPr>
            <a:endParaRPr lang="en-US" sz="2800" b="1" dirty="0">
              <a:latin typeface="Arial Narrow"/>
              <a:cs typeface="Arial Narrow"/>
            </a:endParaRPr>
          </a:p>
          <a:p>
            <a:pPr eaLnBrk="1" hangingPunct="1">
              <a:lnSpc>
                <a:spcPct val="80000"/>
              </a:lnSpc>
              <a:buFont typeface="Wingdings 2" charset="0"/>
              <a:buNone/>
            </a:pPr>
            <a:r>
              <a:rPr lang="en-US" sz="2800" b="1" dirty="0">
                <a:latin typeface="Arial Narrow"/>
                <a:cs typeface="Arial Narrow"/>
              </a:rPr>
              <a:t>	Second Seminole War;</a:t>
            </a:r>
          </a:p>
          <a:p>
            <a:pPr eaLnBrk="1" hangingPunct="1">
              <a:lnSpc>
                <a:spcPct val="80000"/>
              </a:lnSpc>
              <a:buFont typeface="Wingdings 2" charset="0"/>
              <a:buNone/>
            </a:pPr>
            <a:r>
              <a:rPr lang="en-US" sz="2800" b="1" dirty="0">
                <a:latin typeface="Arial Narrow"/>
                <a:cs typeface="Arial Narrow"/>
              </a:rPr>
              <a:t>	led by Chief Osceola</a:t>
            </a:r>
          </a:p>
          <a:p>
            <a:pPr eaLnBrk="1" hangingPunct="1">
              <a:lnSpc>
                <a:spcPct val="80000"/>
              </a:lnSpc>
              <a:buFont typeface="Wingdings 2" charset="0"/>
              <a:buNone/>
            </a:pPr>
            <a:endParaRPr lang="en-US" sz="2800" b="1" dirty="0">
              <a:latin typeface="Arial Narrow"/>
              <a:cs typeface="Arial Narrow"/>
            </a:endParaRPr>
          </a:p>
          <a:p>
            <a:pPr eaLnBrk="1" hangingPunct="1">
              <a:lnSpc>
                <a:spcPct val="80000"/>
              </a:lnSpc>
              <a:buFont typeface="Wingdings 2" charset="0"/>
              <a:buNone/>
            </a:pPr>
            <a:r>
              <a:rPr lang="en-US" sz="2800" b="1" dirty="0">
                <a:latin typeface="Arial Narrow"/>
                <a:cs typeface="Arial Narrow"/>
              </a:rPr>
              <a:t>	Escaped, hid out in the Everglades and adopted an an entire new lifestyle</a:t>
            </a:r>
          </a:p>
        </p:txBody>
      </p:sp>
      <p:sp>
        <p:nvSpPr>
          <p:cNvPr id="19458" name="Rectangle 2"/>
          <p:cNvSpPr>
            <a:spLocks noGrp="1" noChangeArrowheads="1"/>
          </p:cNvSpPr>
          <p:nvPr>
            <p:ph type="title"/>
          </p:nvPr>
        </p:nvSpPr>
        <p:spPr>
          <a:xfrm>
            <a:off x="1392601" y="-148831"/>
            <a:ext cx="4712465" cy="1284693"/>
          </a:xfrm>
        </p:spPr>
        <p:txBody>
          <a:bodyPr/>
          <a:lstStyle/>
          <a:p>
            <a:pPr eaLnBrk="1" fontAlgn="auto" hangingPunct="1">
              <a:spcAft>
                <a:spcPts val="0"/>
              </a:spcAft>
              <a:defRPr/>
            </a:pPr>
            <a:r>
              <a:rPr b="1" smtClean="0">
                <a:solidFill>
                  <a:srgbClr val="9C3400"/>
                </a:solidFill>
                <a:latin typeface="Calisto MT" pitchFamily="18" charset="0"/>
                <a:ea typeface="+mj-ea"/>
              </a:rPr>
              <a:t>SEMINOLES</a:t>
            </a:r>
          </a:p>
        </p:txBody>
      </p:sp>
      <p:pic>
        <p:nvPicPr>
          <p:cNvPr id="67588" name="Picture 5" descr="osce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28600"/>
            <a:ext cx="27844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descr="Seminole%20Indians,%20Miami,%20Keystone%20View%20Co,%201926-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657600"/>
            <a:ext cx="23749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8" descr="seminole-war-map-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113" y="4267200"/>
            <a:ext cx="16398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AutoShape 7"/>
          <p:cNvSpPr>
            <a:spLocks noChangeArrowheads="1"/>
          </p:cNvSpPr>
          <p:nvPr/>
        </p:nvSpPr>
        <p:spPr bwMode="auto">
          <a:xfrm>
            <a:off x="152400" y="1524000"/>
            <a:ext cx="533400" cy="304800"/>
          </a:xfrm>
          <a:prstGeom prst="rightArrow">
            <a:avLst>
              <a:gd name="adj1" fmla="val 50000"/>
              <a:gd name="adj2" fmla="val 43750"/>
            </a:avLst>
          </a:prstGeom>
          <a:solidFill>
            <a:srgbClr val="9C3400"/>
          </a:solidFill>
          <a:ln w="9525">
            <a:solidFill>
              <a:schemeClr val="tx1"/>
            </a:solidFill>
            <a:miter lim="800000"/>
            <a:headEnd/>
            <a:tailEnd/>
          </a:ln>
        </p:spPr>
        <p:txBody>
          <a:bodyPr wrap="none" anchor="ctr"/>
          <a:lstStyle/>
          <a:p>
            <a:pPr eaLnBrk="1" hangingPunct="1"/>
            <a:endParaRPr lang="en-US"/>
          </a:p>
        </p:txBody>
      </p:sp>
      <p:sp>
        <p:nvSpPr>
          <p:cNvPr id="67592" name="AutoShape 8"/>
          <p:cNvSpPr>
            <a:spLocks noChangeArrowheads="1"/>
          </p:cNvSpPr>
          <p:nvPr/>
        </p:nvSpPr>
        <p:spPr bwMode="auto">
          <a:xfrm>
            <a:off x="228600" y="2743200"/>
            <a:ext cx="533400" cy="304800"/>
          </a:xfrm>
          <a:prstGeom prst="rightArrow">
            <a:avLst>
              <a:gd name="adj1" fmla="val 50000"/>
              <a:gd name="adj2" fmla="val 43750"/>
            </a:avLst>
          </a:prstGeom>
          <a:solidFill>
            <a:srgbClr val="9C3400"/>
          </a:solidFill>
          <a:ln w="9525">
            <a:solidFill>
              <a:schemeClr val="tx1"/>
            </a:solidFill>
            <a:miter lim="800000"/>
            <a:headEnd/>
            <a:tailEnd/>
          </a:ln>
        </p:spPr>
        <p:txBody>
          <a:bodyPr wrap="none" anchor="ctr"/>
          <a:lstStyle/>
          <a:p>
            <a:pPr eaLnBrk="1" hangingPunct="1"/>
            <a:endParaRPr lang="en-US"/>
          </a:p>
        </p:txBody>
      </p:sp>
      <p:sp>
        <p:nvSpPr>
          <p:cNvPr id="67593" name="AutoShape 9"/>
          <p:cNvSpPr>
            <a:spLocks noChangeArrowheads="1"/>
          </p:cNvSpPr>
          <p:nvPr/>
        </p:nvSpPr>
        <p:spPr bwMode="auto">
          <a:xfrm>
            <a:off x="228600" y="3886200"/>
            <a:ext cx="533400" cy="304800"/>
          </a:xfrm>
          <a:prstGeom prst="rightArrow">
            <a:avLst>
              <a:gd name="adj1" fmla="val 50000"/>
              <a:gd name="adj2" fmla="val 43750"/>
            </a:avLst>
          </a:prstGeom>
          <a:solidFill>
            <a:srgbClr val="9C3400"/>
          </a:solidFill>
          <a:ln w="9525">
            <a:solidFill>
              <a:schemeClr val="tx1"/>
            </a:solidFill>
            <a:miter lim="800000"/>
            <a:headEnd/>
            <a:tailEnd/>
          </a:ln>
        </p:spPr>
        <p:txBody>
          <a:bodyPr wrap="none" anchor="ctr"/>
          <a:lstStyle/>
          <a:p>
            <a:pPr eaLnBrk="1" hangingPunct="1"/>
            <a:endParaRPr lang="en-US"/>
          </a:p>
        </p:txBody>
      </p:sp>
      <p:sp>
        <p:nvSpPr>
          <p:cNvPr id="67594" name="AutoShape 10"/>
          <p:cNvSpPr>
            <a:spLocks noChangeArrowheads="1"/>
          </p:cNvSpPr>
          <p:nvPr/>
        </p:nvSpPr>
        <p:spPr bwMode="auto">
          <a:xfrm>
            <a:off x="228600" y="5105400"/>
            <a:ext cx="533400" cy="304800"/>
          </a:xfrm>
          <a:prstGeom prst="rightArrow">
            <a:avLst>
              <a:gd name="adj1" fmla="val 50000"/>
              <a:gd name="adj2" fmla="val 43750"/>
            </a:avLst>
          </a:prstGeom>
          <a:solidFill>
            <a:srgbClr val="9C3400"/>
          </a:solidFill>
          <a:ln w="9525">
            <a:solidFill>
              <a:schemeClr val="tx1"/>
            </a:solidFill>
            <a:miter lim="800000"/>
            <a:headEnd/>
            <a:tailEnd/>
          </a:ln>
        </p:spPr>
        <p:txBody>
          <a:bodyPr wrap="none" anchor="ctr"/>
          <a:lstStyle/>
          <a:p>
            <a:pPr eaLnBrk="1" hangingPunct="1"/>
            <a:endParaRPr lang="en-US"/>
          </a:p>
        </p:txBody>
      </p:sp>
    </p:spTree>
    <p:extLst>
      <p:ext uri="{BB962C8B-B14F-4D97-AF65-F5344CB8AC3E}">
        <p14:creationId xmlns:p14="http://schemas.microsoft.com/office/powerpoint/2010/main" val="41739331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barn(inHorizontal)">
                                      <p:cBhvr>
                                        <p:cTn id="7" dur="500"/>
                                        <p:tgtEl>
                                          <p:spTgt spid="747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4755">
                                            <p:txEl>
                                              <p:pRg st="2" end="2"/>
                                            </p:txEl>
                                          </p:spTgt>
                                        </p:tgtEl>
                                        <p:attrNameLst>
                                          <p:attrName>style.visibility</p:attrName>
                                        </p:attrNameLst>
                                      </p:cBhvr>
                                      <p:to>
                                        <p:strVal val="visible"/>
                                      </p:to>
                                    </p:set>
                                    <p:animEffect transition="in" filter="barn(inHorizontal)">
                                      <p:cBhvr>
                                        <p:cTn id="12" dur="500"/>
                                        <p:tgtEl>
                                          <p:spTgt spid="7475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74755">
                                            <p:txEl>
                                              <p:pRg st="4" end="4"/>
                                            </p:txEl>
                                          </p:spTgt>
                                        </p:tgtEl>
                                        <p:attrNameLst>
                                          <p:attrName>style.visibility</p:attrName>
                                        </p:attrNameLst>
                                      </p:cBhvr>
                                      <p:to>
                                        <p:strVal val="visible"/>
                                      </p:to>
                                    </p:set>
                                    <p:animEffect transition="in" filter="barn(inHorizontal)">
                                      <p:cBhvr>
                                        <p:cTn id="17" dur="500"/>
                                        <p:tgtEl>
                                          <p:spTgt spid="7475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74755">
                                            <p:txEl>
                                              <p:pRg st="5" end="5"/>
                                            </p:txEl>
                                          </p:spTgt>
                                        </p:tgtEl>
                                        <p:attrNameLst>
                                          <p:attrName>style.visibility</p:attrName>
                                        </p:attrNameLst>
                                      </p:cBhvr>
                                      <p:to>
                                        <p:strVal val="visible"/>
                                      </p:to>
                                    </p:set>
                                    <p:animEffect transition="in" filter="barn(inHorizontal)">
                                      <p:cBhvr>
                                        <p:cTn id="22" dur="500"/>
                                        <p:tgtEl>
                                          <p:spTgt spid="7475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74755">
                                            <p:txEl>
                                              <p:pRg st="7" end="7"/>
                                            </p:txEl>
                                          </p:spTgt>
                                        </p:tgtEl>
                                        <p:attrNameLst>
                                          <p:attrName>style.visibility</p:attrName>
                                        </p:attrNameLst>
                                      </p:cBhvr>
                                      <p:to>
                                        <p:strVal val="visible"/>
                                      </p:to>
                                    </p:set>
                                    <p:animEffect transition="in" filter="barn(inHorizontal)">
                                      <p:cBhvr>
                                        <p:cTn id="27" dur="500"/>
                                        <p:tgtEl>
                                          <p:spTgt spid="747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4462"/>
            <a:ext cx="7924800" cy="1143000"/>
          </a:xfrm>
        </p:spPr>
        <p:txBody>
          <a:bodyPr/>
          <a:lstStyle/>
          <a:p>
            <a:r>
              <a:rPr lang="en-US" dirty="0" err="1" smtClean="0"/>
              <a:t>seminoles</a:t>
            </a:r>
            <a:endParaRPr lang="en-US" dirty="0"/>
          </a:p>
        </p:txBody>
      </p:sp>
      <p:sp>
        <p:nvSpPr>
          <p:cNvPr id="3" name="Content Placeholder 2"/>
          <p:cNvSpPr>
            <a:spLocks noGrp="1"/>
          </p:cNvSpPr>
          <p:nvPr>
            <p:ph sz="quarter" idx="13"/>
          </p:nvPr>
        </p:nvSpPr>
        <p:spPr>
          <a:xfrm>
            <a:off x="-254000" y="1181100"/>
            <a:ext cx="5359400" cy="4953000"/>
          </a:xfrm>
        </p:spPr>
        <p:txBody>
          <a:bodyPr>
            <a:normAutofit lnSpcReduction="10000"/>
          </a:bodyPr>
          <a:lstStyle/>
          <a:p>
            <a:r>
              <a:rPr lang="en-US" dirty="0" smtClean="0"/>
              <a:t>Major </a:t>
            </a:r>
            <a:r>
              <a:rPr lang="en-US" dirty="0"/>
              <a:t>exception to Jackson’s Indian </a:t>
            </a:r>
            <a:r>
              <a:rPr lang="en-US" dirty="0" smtClean="0"/>
              <a:t>policies</a:t>
            </a:r>
          </a:p>
          <a:p>
            <a:r>
              <a:rPr lang="en-US" dirty="0" smtClean="0"/>
              <a:t>Resisted </a:t>
            </a:r>
            <a:r>
              <a:rPr lang="en-US" dirty="0"/>
              <a:t>and were mostly </a:t>
            </a:r>
            <a:r>
              <a:rPr lang="en-US" dirty="0" smtClean="0"/>
              <a:t>successful</a:t>
            </a:r>
          </a:p>
          <a:p>
            <a:r>
              <a:rPr lang="en-US" dirty="0" smtClean="0"/>
              <a:t>Second </a:t>
            </a:r>
            <a:r>
              <a:rPr lang="en-US" dirty="0"/>
              <a:t>Seminole War;</a:t>
            </a:r>
          </a:p>
          <a:p>
            <a:pPr lvl="1"/>
            <a:r>
              <a:rPr lang="en-US" dirty="0" smtClean="0"/>
              <a:t>led </a:t>
            </a:r>
            <a:r>
              <a:rPr lang="en-US" dirty="0"/>
              <a:t>by Chief </a:t>
            </a:r>
            <a:r>
              <a:rPr lang="en-US" dirty="0" smtClean="0"/>
              <a:t>Osceola</a:t>
            </a:r>
          </a:p>
          <a:p>
            <a:pPr lvl="1"/>
            <a:r>
              <a:rPr lang="en-US" dirty="0" smtClean="0"/>
              <a:t>Escaped</a:t>
            </a:r>
            <a:r>
              <a:rPr lang="en-US" dirty="0"/>
              <a:t>, hid out in the Everglades and adopted an an entire new lifestyle</a:t>
            </a:r>
          </a:p>
          <a:p>
            <a:endParaRPr lang="en-US" dirty="0"/>
          </a:p>
          <a:p>
            <a:endParaRPr lang="en-US" dirty="0"/>
          </a:p>
        </p:txBody>
      </p:sp>
      <p:pic>
        <p:nvPicPr>
          <p:cNvPr id="4" name="Picture 5" descr="osce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28600"/>
            <a:ext cx="27844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eminole%20Indians,%20Miami,%20Keystone%20View%20Co,%201926-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657600"/>
            <a:ext cx="23749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seminole-war-map-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113" y="4267200"/>
            <a:ext cx="16398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878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631782" cy="1143000"/>
          </a:xfrm>
        </p:spPr>
        <p:txBody>
          <a:bodyPr/>
          <a:lstStyle/>
          <a:p>
            <a:r>
              <a:rPr lang="en-US" sz="4600" dirty="0" smtClean="0"/>
              <a:t>Tariffs Pose Problems</a:t>
            </a:r>
            <a:endParaRPr lang="en-US" sz="4600" dirty="0"/>
          </a:p>
        </p:txBody>
      </p:sp>
      <p:sp>
        <p:nvSpPr>
          <p:cNvPr id="3" name="Content Placeholder 2"/>
          <p:cNvSpPr>
            <a:spLocks noGrp="1"/>
          </p:cNvSpPr>
          <p:nvPr>
            <p:ph idx="4294967295"/>
          </p:nvPr>
        </p:nvSpPr>
        <p:spPr>
          <a:xfrm>
            <a:off x="-321312" y="1043468"/>
            <a:ext cx="9144000" cy="5867400"/>
          </a:xfrm>
          <a:prstGeom prst="rect">
            <a:avLst/>
          </a:prstGeom>
        </p:spPr>
        <p:txBody>
          <a:bodyPr>
            <a:normAutofit/>
          </a:bodyPr>
          <a:lstStyle/>
          <a:p>
            <a:r>
              <a:rPr lang="en-US" dirty="0" smtClean="0"/>
              <a:t>Tariff of 1828 raised tariffs to highest </a:t>
            </a:r>
            <a:br>
              <a:rPr lang="en-US" dirty="0" smtClean="0"/>
            </a:br>
            <a:r>
              <a:rPr lang="en-US" dirty="0" smtClean="0"/>
              <a:t>levels yet</a:t>
            </a:r>
          </a:p>
          <a:p>
            <a:pPr lvl="1"/>
            <a:r>
              <a:rPr lang="en-US" dirty="0" smtClean="0"/>
              <a:t>Supported by Northern industries – encouraged people to “buy American”</a:t>
            </a:r>
          </a:p>
          <a:p>
            <a:pPr lvl="1"/>
            <a:r>
              <a:rPr lang="en-US" dirty="0" smtClean="0"/>
              <a:t>Southerners opposed the tax </a:t>
            </a:r>
          </a:p>
          <a:p>
            <a:pPr lvl="2"/>
            <a:r>
              <a:rPr lang="en-US" dirty="0" smtClean="0"/>
              <a:t>Forced them to buy more expensive Northern goods rather than cheaper British goods</a:t>
            </a:r>
          </a:p>
          <a:p>
            <a:pPr lvl="2"/>
            <a:r>
              <a:rPr lang="en-US" dirty="0" smtClean="0"/>
              <a:t>Opposed the interference with their trade – Britain buys less cotton when they make less money here</a:t>
            </a:r>
          </a:p>
          <a:p>
            <a:pPr lvl="1"/>
            <a:endParaRPr lang="en-US" dirty="0"/>
          </a:p>
        </p:txBody>
      </p:sp>
      <p:pic>
        <p:nvPicPr>
          <p:cNvPr id="16390" name="Picture 6" descr="C:\Documents and Settings\lmeadows2\Local Settings\Temporary Internet Files\Content.IE5\3233SOD5\MC900212269[1].wmf"/>
          <p:cNvPicPr>
            <a:picLocks noChangeAspect="1" noChangeArrowheads="1"/>
          </p:cNvPicPr>
          <p:nvPr/>
        </p:nvPicPr>
        <p:blipFill>
          <a:blip r:embed="rId3" cstate="print"/>
          <a:srcRect/>
          <a:stretch>
            <a:fillRect/>
          </a:stretch>
        </p:blipFill>
        <p:spPr bwMode="auto">
          <a:xfrm>
            <a:off x="6631782" y="-38100"/>
            <a:ext cx="2586036" cy="2057400"/>
          </a:xfrm>
          <a:prstGeom prst="rect">
            <a:avLst/>
          </a:prstGeom>
          <a:noFill/>
        </p:spPr>
      </p:pic>
    </p:spTree>
    <p:extLst>
      <p:ext uri="{BB962C8B-B14F-4D97-AF65-F5344CB8AC3E}">
        <p14:creationId xmlns:p14="http://schemas.microsoft.com/office/powerpoint/2010/main" val="2862188603"/>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Webster-Hayne Debate</a:t>
            </a:r>
            <a:endParaRPr lang="en-US" dirty="0"/>
          </a:p>
        </p:txBody>
      </p:sp>
      <p:sp>
        <p:nvSpPr>
          <p:cNvPr id="3" name="Content Placeholder 2"/>
          <p:cNvSpPr>
            <a:spLocks noGrp="1"/>
          </p:cNvSpPr>
          <p:nvPr>
            <p:ph idx="4294967295"/>
          </p:nvPr>
        </p:nvSpPr>
        <p:spPr>
          <a:xfrm>
            <a:off x="457200" y="1600200"/>
            <a:ext cx="7467600" cy="4525963"/>
          </a:xfrm>
          <a:prstGeom prst="rect">
            <a:avLst/>
          </a:prstGeom>
        </p:spPr>
        <p:txBody>
          <a:bodyPr/>
          <a:lstStyle/>
          <a:p>
            <a:r>
              <a:rPr lang="en-US" b="1" dirty="0" smtClean="0"/>
              <a:t>Webster-Hayne Debate</a:t>
            </a:r>
            <a:r>
              <a:rPr lang="en-US" dirty="0" smtClean="0"/>
              <a:t>: Senate debate over the roles of tariffs and state vs. federal power</a:t>
            </a:r>
          </a:p>
          <a:p>
            <a:pPr lvl="1"/>
            <a:r>
              <a:rPr lang="en-US" dirty="0" smtClean="0"/>
              <a:t>Haynes – South</a:t>
            </a:r>
          </a:p>
          <a:p>
            <a:pPr lvl="1"/>
            <a:r>
              <a:rPr lang="en-US" dirty="0" smtClean="0"/>
              <a:t>Webster – North </a:t>
            </a:r>
          </a:p>
          <a:p>
            <a:endParaRPr lang="en-US" dirty="0"/>
          </a:p>
        </p:txBody>
      </p:sp>
      <p:pic>
        <p:nvPicPr>
          <p:cNvPr id="4" name="Picture 2" descr="http://e08595.medialib.glogster.com/media/ab/ab9de9952e013d1632e0de161252e5998af24d0ce96958f24624f2b9a690eb1e/webster-hayne-jpg.jpg"/>
          <p:cNvPicPr>
            <a:picLocks noChangeAspect="1" noChangeArrowheads="1"/>
          </p:cNvPicPr>
          <p:nvPr/>
        </p:nvPicPr>
        <p:blipFill>
          <a:blip r:embed="rId3" cstate="print"/>
          <a:srcRect/>
          <a:stretch>
            <a:fillRect/>
          </a:stretch>
        </p:blipFill>
        <p:spPr bwMode="auto">
          <a:xfrm>
            <a:off x="685800" y="4038600"/>
            <a:ext cx="3395285" cy="2655113"/>
          </a:xfrm>
          <a:prstGeom prst="rect">
            <a:avLst/>
          </a:prstGeom>
          <a:noFill/>
        </p:spPr>
      </p:pic>
      <p:pic>
        <p:nvPicPr>
          <p:cNvPr id="39938" name="Picture 2" descr="http://t2.gstatic.com/images?q=tbn:ANd9GcSHoNiXh5vWeeSk60VLteHTX5Q1O6v7CjmP4Bn3ZXZkWPAajJ7b"/>
          <p:cNvPicPr>
            <a:picLocks noChangeAspect="1" noChangeArrowheads="1"/>
          </p:cNvPicPr>
          <p:nvPr/>
        </p:nvPicPr>
        <p:blipFill>
          <a:blip r:embed="rId4" cstate="print"/>
          <a:srcRect/>
          <a:stretch>
            <a:fillRect/>
          </a:stretch>
        </p:blipFill>
        <p:spPr bwMode="auto">
          <a:xfrm>
            <a:off x="4495800" y="3733800"/>
            <a:ext cx="1914525" cy="2390775"/>
          </a:xfrm>
          <a:prstGeom prst="rect">
            <a:avLst/>
          </a:prstGeom>
          <a:noFill/>
        </p:spPr>
      </p:pic>
      <p:sp>
        <p:nvSpPr>
          <p:cNvPr id="8" name="Right Arrow 7"/>
          <p:cNvSpPr/>
          <p:nvPr/>
        </p:nvSpPr>
        <p:spPr>
          <a:xfrm>
            <a:off x="3733800" y="36576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40" name="Picture 4" descr="http://t2.gstatic.com/images?q=tbn:ANd9GcRRRKEWjwi-XMBAB-JrBjOVAdl7y6yrwj5DICVN6J9mJ59zqxcL"/>
          <p:cNvPicPr>
            <a:picLocks noChangeAspect="1" noChangeArrowheads="1"/>
          </p:cNvPicPr>
          <p:nvPr/>
        </p:nvPicPr>
        <p:blipFill>
          <a:blip r:embed="rId5" cstate="print"/>
          <a:srcRect/>
          <a:stretch>
            <a:fillRect/>
          </a:stretch>
        </p:blipFill>
        <p:spPr bwMode="auto">
          <a:xfrm>
            <a:off x="6553200" y="2667000"/>
            <a:ext cx="1905000" cy="2400301"/>
          </a:xfrm>
          <a:prstGeom prst="rect">
            <a:avLst/>
          </a:prstGeom>
          <a:noFill/>
        </p:spPr>
      </p:pic>
      <p:sp>
        <p:nvSpPr>
          <p:cNvPr id="10" name="Right Arrow 9"/>
          <p:cNvSpPr/>
          <p:nvPr/>
        </p:nvSpPr>
        <p:spPr>
          <a:xfrm>
            <a:off x="3733800" y="3200400"/>
            <a:ext cx="2743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351168"/>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mrberlin.com/images/products/detail/tariff_debate_thumb.1.png"/>
          <p:cNvPicPr>
            <a:picLocks noChangeAspect="1" noChangeArrowheads="1"/>
          </p:cNvPicPr>
          <p:nvPr/>
        </p:nvPicPr>
        <p:blipFill>
          <a:blip r:embed="rId2" cstate="print"/>
          <a:srcRect/>
          <a:stretch>
            <a:fillRect/>
          </a:stretch>
        </p:blipFill>
        <p:spPr bwMode="auto">
          <a:xfrm>
            <a:off x="533400" y="304800"/>
            <a:ext cx="8153400" cy="6115050"/>
          </a:xfrm>
          <a:prstGeom prst="rect">
            <a:avLst/>
          </a:prstGeom>
          <a:noFill/>
        </p:spPr>
      </p:pic>
    </p:spTree>
    <p:extLst>
      <p:ext uri="{BB962C8B-B14F-4D97-AF65-F5344CB8AC3E}">
        <p14:creationId xmlns:p14="http://schemas.microsoft.com/office/powerpoint/2010/main" val="12983892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990600"/>
          </a:xfrm>
        </p:spPr>
        <p:txBody>
          <a:bodyPr/>
          <a:lstStyle/>
          <a:p>
            <a:r>
              <a:rPr lang="en-US" dirty="0" smtClean="0"/>
              <a:t>Nullification Crisis</a:t>
            </a:r>
            <a:endParaRPr lang="en-US" dirty="0"/>
          </a:p>
        </p:txBody>
      </p:sp>
      <p:sp>
        <p:nvSpPr>
          <p:cNvPr id="3" name="Content Placeholder 2"/>
          <p:cNvSpPr>
            <a:spLocks noGrp="1"/>
          </p:cNvSpPr>
          <p:nvPr>
            <p:ph idx="4294967295"/>
          </p:nvPr>
        </p:nvSpPr>
        <p:spPr>
          <a:xfrm>
            <a:off x="0" y="914400"/>
            <a:ext cx="9144000" cy="5943600"/>
          </a:xfrm>
          <a:prstGeom prst="rect">
            <a:avLst/>
          </a:prstGeom>
        </p:spPr>
        <p:txBody>
          <a:bodyPr>
            <a:normAutofit/>
          </a:bodyPr>
          <a:lstStyle/>
          <a:p>
            <a:r>
              <a:rPr lang="en-US" dirty="0" smtClean="0"/>
              <a:t>South considers the new Tariff of 1832 the </a:t>
            </a:r>
            <a:br>
              <a:rPr lang="en-US" dirty="0" smtClean="0"/>
            </a:br>
            <a:r>
              <a:rPr lang="en-US" b="1" dirty="0" smtClean="0"/>
              <a:t>Tariff of Abominations</a:t>
            </a:r>
            <a:endParaRPr lang="en-US" dirty="0" smtClean="0"/>
          </a:p>
          <a:p>
            <a:pPr lvl="1"/>
            <a:r>
              <a:rPr lang="en-US" dirty="0" smtClean="0"/>
              <a:t>Britain reduced import of American cotton</a:t>
            </a:r>
          </a:p>
          <a:p>
            <a:r>
              <a:rPr lang="en-US" dirty="0" smtClean="0"/>
              <a:t>John C. Calhoun wrote </a:t>
            </a:r>
            <a:r>
              <a:rPr lang="en-US" i="1" dirty="0" smtClean="0"/>
              <a:t>South Carolina Exposition &amp; Protest</a:t>
            </a:r>
            <a:endParaRPr lang="en-US" dirty="0" smtClean="0"/>
          </a:p>
          <a:p>
            <a:pPr lvl="1"/>
            <a:r>
              <a:rPr lang="en-US" dirty="0" smtClean="0"/>
              <a:t>Outlining South Carolina’s opposition to the tariff</a:t>
            </a:r>
          </a:p>
          <a:p>
            <a:pPr lvl="1"/>
            <a:r>
              <a:rPr lang="en-US" dirty="0" smtClean="0"/>
              <a:t>Proposed SC use </a:t>
            </a:r>
            <a:r>
              <a:rPr lang="en-US" i="1" dirty="0" smtClean="0"/>
              <a:t>nullification</a:t>
            </a:r>
            <a:endParaRPr lang="en-US" dirty="0" smtClean="0"/>
          </a:p>
          <a:p>
            <a:pPr lvl="1"/>
            <a:r>
              <a:rPr lang="en-US" dirty="0" smtClean="0"/>
              <a:t>SC threatened to secede from the </a:t>
            </a:r>
            <a:br>
              <a:rPr lang="en-US" dirty="0" smtClean="0"/>
            </a:br>
            <a:r>
              <a:rPr lang="en-US" dirty="0" smtClean="0"/>
              <a:t>Union if the gov’t tried to enforce </a:t>
            </a:r>
            <a:br>
              <a:rPr lang="en-US" dirty="0" smtClean="0"/>
            </a:br>
            <a:r>
              <a:rPr lang="en-US" dirty="0" smtClean="0"/>
              <a:t>the tariff in SC</a:t>
            </a:r>
          </a:p>
        </p:txBody>
      </p:sp>
      <p:pic>
        <p:nvPicPr>
          <p:cNvPr id="15361" name="Picture 1" descr="C:\Documents and Settings\lmeadows2\Local Settings\Temporary Internet Files\Content.IE5\P1WR19JL\MC900149345[1].wmf"/>
          <p:cNvPicPr>
            <a:picLocks noChangeAspect="1" noChangeArrowheads="1"/>
          </p:cNvPicPr>
          <p:nvPr/>
        </p:nvPicPr>
        <p:blipFill>
          <a:blip r:embed="rId3" cstate="print"/>
          <a:srcRect/>
          <a:stretch>
            <a:fillRect/>
          </a:stretch>
        </p:blipFill>
        <p:spPr bwMode="auto">
          <a:xfrm>
            <a:off x="6773280" y="4569620"/>
            <a:ext cx="2294520" cy="1676400"/>
          </a:xfrm>
          <a:prstGeom prst="rect">
            <a:avLst/>
          </a:prstGeom>
          <a:noFill/>
        </p:spPr>
      </p:pic>
      <p:pic>
        <p:nvPicPr>
          <p:cNvPr id="15363" name="Picture 3" descr="http://www.constitution.org/jcc/jccincap.gif"/>
          <p:cNvPicPr>
            <a:picLocks noChangeAspect="1" noChangeArrowheads="1"/>
          </p:cNvPicPr>
          <p:nvPr/>
        </p:nvPicPr>
        <p:blipFill>
          <a:blip r:embed="rId4" cstate="print"/>
          <a:srcRect/>
          <a:stretch>
            <a:fillRect/>
          </a:stretch>
        </p:blipFill>
        <p:spPr bwMode="auto">
          <a:xfrm>
            <a:off x="7391400" y="0"/>
            <a:ext cx="1676400" cy="2065564"/>
          </a:xfrm>
          <a:prstGeom prst="rect">
            <a:avLst/>
          </a:prstGeom>
          <a:noFill/>
        </p:spPr>
      </p:pic>
    </p:spTree>
    <p:extLst>
      <p:ext uri="{BB962C8B-B14F-4D97-AF65-F5344CB8AC3E}">
        <p14:creationId xmlns:p14="http://schemas.microsoft.com/office/powerpoint/2010/main" val="3008358140"/>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r>
              <a:rPr lang="en-US" b="1" dirty="0"/>
              <a:t>"John Calhoun, if you secede from my nation, I will secede your head from the rest of your body."</a:t>
            </a:r>
            <a:r>
              <a:rPr lang="en-US" dirty="0"/>
              <a:t> As </a:t>
            </a:r>
            <a:r>
              <a:rPr lang="en-US" i="1" dirty="0">
                <a:hlinkClick r:id="rId3"/>
              </a:rPr>
              <a:t>The Week</a:t>
            </a:r>
            <a:r>
              <a:rPr lang="en-US" dirty="0">
                <a:hlinkClick r:id="rId3"/>
              </a:rPr>
              <a:t> says</a:t>
            </a:r>
            <a:r>
              <a:rPr lang="en-US" dirty="0"/>
              <a:t>, this one is unverified, but given Jackson's character and relationship with Calhoun, it's likely.</a:t>
            </a:r>
          </a:p>
          <a:p>
            <a:r>
              <a:rPr lang="en-US" dirty="0"/>
              <a:t> </a:t>
            </a:r>
          </a:p>
          <a:p>
            <a:endParaRPr lang="en-US" dirty="0"/>
          </a:p>
        </p:txBody>
      </p:sp>
    </p:spTree>
    <p:extLst>
      <p:ext uri="{BB962C8B-B14F-4D97-AF65-F5344CB8AC3E}">
        <p14:creationId xmlns:p14="http://schemas.microsoft.com/office/powerpoint/2010/main" val="2145628889"/>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Nullification Crisis</a:t>
            </a:r>
            <a:endParaRPr lang="en-US" dirty="0"/>
          </a:p>
        </p:txBody>
      </p:sp>
      <p:sp>
        <p:nvSpPr>
          <p:cNvPr id="3" name="Content Placeholder 2"/>
          <p:cNvSpPr>
            <a:spLocks noGrp="1"/>
          </p:cNvSpPr>
          <p:nvPr>
            <p:ph idx="4294967295"/>
          </p:nvPr>
        </p:nvSpPr>
        <p:spPr>
          <a:xfrm>
            <a:off x="3886200" y="1143000"/>
            <a:ext cx="5257800" cy="5715000"/>
          </a:xfrm>
          <a:prstGeom prst="rect">
            <a:avLst/>
          </a:prstGeom>
        </p:spPr>
        <p:txBody>
          <a:bodyPr/>
          <a:lstStyle/>
          <a:p>
            <a:r>
              <a:rPr lang="en-US" dirty="0" smtClean="0"/>
              <a:t>Jackson threatened to use force against SC</a:t>
            </a:r>
          </a:p>
          <a:p>
            <a:r>
              <a:rPr lang="en-US" dirty="0" smtClean="0"/>
              <a:t>Henry Clay organized a compromise</a:t>
            </a:r>
          </a:p>
          <a:p>
            <a:pPr lvl="1"/>
            <a:r>
              <a:rPr lang="en-US" dirty="0" smtClean="0"/>
              <a:t>Gradually lower the tariff, SC agrees to follow the law</a:t>
            </a:r>
          </a:p>
          <a:p>
            <a:r>
              <a:rPr lang="en-US" dirty="0" smtClean="0"/>
              <a:t>States rights vs. Federal power</a:t>
            </a:r>
          </a:p>
        </p:txBody>
      </p:sp>
      <p:pic>
        <p:nvPicPr>
          <p:cNvPr id="14338" name="Picture 2" descr="http://2.bp.blogspot.com/-Xb3uF7BZ1tU/Tc2T-ufCRlI/AAAAAAAAAE0/pP_Ygek8Ao0/s1600/nullification-cartoon-1832.jpg"/>
          <p:cNvPicPr>
            <a:picLocks noChangeAspect="1" noChangeArrowheads="1"/>
          </p:cNvPicPr>
          <p:nvPr/>
        </p:nvPicPr>
        <p:blipFill>
          <a:blip r:embed="rId2" cstate="print"/>
          <a:srcRect/>
          <a:stretch>
            <a:fillRect/>
          </a:stretch>
        </p:blipFill>
        <p:spPr bwMode="auto">
          <a:xfrm>
            <a:off x="0" y="1676400"/>
            <a:ext cx="3863340" cy="3644660"/>
          </a:xfrm>
          <a:prstGeom prst="rect">
            <a:avLst/>
          </a:prstGeom>
          <a:noFill/>
        </p:spPr>
      </p:pic>
    </p:spTree>
    <p:extLst>
      <p:ext uri="{BB962C8B-B14F-4D97-AF65-F5344CB8AC3E}">
        <p14:creationId xmlns:p14="http://schemas.microsoft.com/office/powerpoint/2010/main" val="55800896"/>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457200" y="1600200"/>
            <a:ext cx="7467600" cy="4525963"/>
          </a:xfrm>
          <a:prstGeom prst="rect">
            <a:avLst/>
          </a:prstGeom>
        </p:spPr>
        <p:txBody>
          <a:bodyPr/>
          <a:lstStyle/>
          <a:p>
            <a:endParaRPr lang="en-US"/>
          </a:p>
        </p:txBody>
      </p:sp>
      <p:pic>
        <p:nvPicPr>
          <p:cNvPr id="4" name="Picture 7" descr="1828 TARIFF"/>
          <p:cNvPicPr>
            <a:picLocks noChangeAspect="1" noChangeArrowheads="1"/>
          </p:cNvPicPr>
          <p:nvPr/>
        </p:nvPicPr>
        <p:blipFill>
          <a:blip r:embed="rId2" cstate="print"/>
          <a:srcRect/>
          <a:stretch>
            <a:fillRect/>
          </a:stretch>
        </p:blipFill>
        <p:spPr bwMode="auto">
          <a:xfrm>
            <a:off x="0" y="69850"/>
            <a:ext cx="9144000" cy="6788150"/>
          </a:xfrm>
          <a:prstGeom prst="rect">
            <a:avLst/>
          </a:prstGeom>
          <a:noFill/>
          <a:ln w="9525">
            <a:noFill/>
            <a:miter lim="800000"/>
            <a:headEnd/>
            <a:tailEnd/>
          </a:ln>
        </p:spPr>
      </p:pic>
    </p:spTree>
    <p:extLst>
      <p:ext uri="{BB962C8B-B14F-4D97-AF65-F5344CB8AC3E}">
        <p14:creationId xmlns:p14="http://schemas.microsoft.com/office/powerpoint/2010/main" val="3941649950"/>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 Wars</a:t>
            </a:r>
            <a:endParaRPr lang="en-US" dirty="0"/>
          </a:p>
        </p:txBody>
      </p:sp>
      <p:sp>
        <p:nvSpPr>
          <p:cNvPr id="3" name="Content Placeholder 2"/>
          <p:cNvSpPr>
            <a:spLocks noGrp="1"/>
          </p:cNvSpPr>
          <p:nvPr>
            <p:ph sz="quarter" idx="13"/>
          </p:nvPr>
        </p:nvSpPr>
        <p:spPr/>
        <p:txBody>
          <a:bodyPr/>
          <a:lstStyle/>
          <a:p>
            <a:r>
              <a:rPr lang="en-US" dirty="0"/>
              <a:t>Andrew Jackson, fresh off his crimes against humanity, felt pretty confident. He felt confident enough to challenge the largest corporation in the United States, the Bank of the United States</a:t>
            </a:r>
            <a:r>
              <a:rPr lang="en-US" dirty="0" smtClean="0"/>
              <a:t>.</a:t>
            </a:r>
          </a:p>
          <a:p>
            <a:endParaRPr lang="en-US" dirty="0"/>
          </a:p>
          <a:p>
            <a:r>
              <a:rPr lang="en-US" dirty="0" smtClean="0"/>
              <a:t>Remember, the second bank of the US was passed as part of the American System</a:t>
            </a:r>
            <a:endParaRPr lang="en-US" dirty="0"/>
          </a:p>
        </p:txBody>
      </p:sp>
    </p:spTree>
    <p:extLst>
      <p:ext uri="{BB962C8B-B14F-4D97-AF65-F5344CB8AC3E}">
        <p14:creationId xmlns:p14="http://schemas.microsoft.com/office/powerpoint/2010/main" val="3270560079"/>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Election of 1824</a:t>
            </a:r>
            <a:endParaRPr lang="en-US" dirty="0"/>
          </a:p>
        </p:txBody>
      </p:sp>
      <p:sp>
        <p:nvSpPr>
          <p:cNvPr id="8" name="Content Placeholder 7"/>
          <p:cNvSpPr>
            <a:spLocks noGrp="1"/>
          </p:cNvSpPr>
          <p:nvPr>
            <p:ph idx="4294967295"/>
          </p:nvPr>
        </p:nvSpPr>
        <p:spPr>
          <a:xfrm>
            <a:off x="0" y="1295400"/>
            <a:ext cx="9144000" cy="5562600"/>
          </a:xfrm>
          <a:prstGeom prst="rect">
            <a:avLst/>
          </a:prstGeom>
        </p:spPr>
        <p:txBody>
          <a:bodyPr>
            <a:normAutofit fontScale="92500" lnSpcReduction="20000"/>
          </a:bodyPr>
          <a:lstStyle/>
          <a:p>
            <a:r>
              <a:rPr lang="en-US" dirty="0" smtClean="0"/>
              <a:t>4 candidates, no political parties</a:t>
            </a:r>
          </a:p>
          <a:p>
            <a:pPr lvl="1"/>
            <a:r>
              <a:rPr lang="en-US" dirty="0" smtClean="0"/>
              <a:t>John Q. Adams</a:t>
            </a:r>
          </a:p>
          <a:p>
            <a:pPr lvl="1"/>
            <a:r>
              <a:rPr lang="en-US" dirty="0" smtClean="0"/>
              <a:t>Henry Clay</a:t>
            </a:r>
          </a:p>
          <a:p>
            <a:pPr lvl="1"/>
            <a:r>
              <a:rPr lang="en-US" dirty="0" smtClean="0"/>
              <a:t>Andrew Jackson</a:t>
            </a:r>
          </a:p>
          <a:p>
            <a:pPr lvl="1"/>
            <a:r>
              <a:rPr lang="en-US" dirty="0" smtClean="0"/>
              <a:t>William Crawford</a:t>
            </a:r>
          </a:p>
          <a:p>
            <a:r>
              <a:rPr lang="en-US" dirty="0" smtClean="0"/>
              <a:t>No winner in the electoral college – vote goes to the House of Reps</a:t>
            </a:r>
          </a:p>
          <a:p>
            <a:pPr lvl="1"/>
            <a:r>
              <a:rPr lang="en-US" dirty="0" smtClean="0"/>
              <a:t>Clay tells supporters to choose Adams b/c Adams supports the American System</a:t>
            </a:r>
          </a:p>
          <a:p>
            <a:pPr lvl="2"/>
            <a:r>
              <a:rPr lang="en-US" dirty="0" smtClean="0"/>
              <a:t>Clay will also be named Secretary of State as part of the deal</a:t>
            </a:r>
          </a:p>
        </p:txBody>
      </p:sp>
      <p:pic>
        <p:nvPicPr>
          <p:cNvPr id="9" name="Picture 8" descr="6ja_header_sm"/>
          <p:cNvPicPr>
            <a:picLocks noChangeAspect="1" noChangeArrowheads="1"/>
          </p:cNvPicPr>
          <p:nvPr/>
        </p:nvPicPr>
        <p:blipFill>
          <a:blip r:embed="rId3" cstate="print"/>
          <a:srcRect/>
          <a:stretch>
            <a:fillRect/>
          </a:stretch>
        </p:blipFill>
        <p:spPr bwMode="auto">
          <a:xfrm>
            <a:off x="5181599" y="1432937"/>
            <a:ext cx="4081237" cy="2303631"/>
          </a:xfrm>
          <a:prstGeom prst="rect">
            <a:avLst/>
          </a:prstGeom>
          <a:noFill/>
          <a:ln w="9525">
            <a:noFill/>
            <a:miter lim="800000"/>
            <a:headEnd/>
            <a:tailEnd/>
          </a:ln>
        </p:spPr>
      </p:pic>
    </p:spTree>
    <p:extLst>
      <p:ext uri="{BB962C8B-B14F-4D97-AF65-F5344CB8AC3E}">
        <p14:creationId xmlns:p14="http://schemas.microsoft.com/office/powerpoint/2010/main" val="93461979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Autofit/>
          </a:bodyPr>
          <a:lstStyle/>
          <a:p>
            <a:r>
              <a:rPr lang="en-US" sz="3600" dirty="0" smtClean="0"/>
              <a:t>Bank Wars: The Second National Bank</a:t>
            </a:r>
            <a:endParaRPr lang="en-US" sz="3600" dirty="0"/>
          </a:p>
        </p:txBody>
      </p:sp>
      <p:sp>
        <p:nvSpPr>
          <p:cNvPr id="3" name="Content Placeholder 2"/>
          <p:cNvSpPr>
            <a:spLocks noGrp="1"/>
          </p:cNvSpPr>
          <p:nvPr>
            <p:ph idx="4294967295"/>
          </p:nvPr>
        </p:nvSpPr>
        <p:spPr>
          <a:xfrm>
            <a:off x="0" y="672296"/>
            <a:ext cx="6070600" cy="6185704"/>
          </a:xfrm>
          <a:prstGeom prst="rect">
            <a:avLst/>
          </a:prstGeom>
        </p:spPr>
        <p:txBody>
          <a:bodyPr>
            <a:normAutofit/>
          </a:bodyPr>
          <a:lstStyle/>
          <a:p>
            <a:r>
              <a:rPr lang="en-US" dirty="0" smtClean="0"/>
              <a:t>Despite </a:t>
            </a:r>
            <a:r>
              <a:rPr lang="en-US" i="1" dirty="0" smtClean="0"/>
              <a:t>McCulloch v. Maryland</a:t>
            </a:r>
            <a:r>
              <a:rPr lang="en-US" dirty="0" smtClean="0"/>
              <a:t>, opponents (including Jackson) still claimed the Bank was unconstitutional</a:t>
            </a:r>
          </a:p>
          <a:p>
            <a:pPr lvl="1"/>
            <a:r>
              <a:rPr lang="en-US" dirty="0" smtClean="0"/>
              <a:t>Thought it only supported wealthy, merchants, industries</a:t>
            </a:r>
          </a:p>
          <a:p>
            <a:pPr lvl="1"/>
            <a:r>
              <a:rPr lang="en-US" dirty="0" smtClean="0"/>
              <a:t>Believed the state banks were more likely to support poorer farmers in South and West </a:t>
            </a: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672296"/>
            <a:ext cx="251142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
          <p:cNvSpPr>
            <a:spLocks noChangeArrowheads="1"/>
          </p:cNvSpPr>
          <p:nvPr/>
        </p:nvSpPr>
        <p:spPr bwMode="auto">
          <a:xfrm>
            <a:off x="6107112" y="3953659"/>
            <a:ext cx="2474913"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800" dirty="0">
                <a:solidFill>
                  <a:srgbClr val="FFFFFF"/>
                </a:solidFill>
              </a:rPr>
              <a:t>Jackson's actions with regard to the Second Bank of the U. S. resulted in his censure by Congress for abuse of power.  In this cartoon,  Henry Clay is sewing Jackson's mouth shut.</a:t>
            </a:r>
          </a:p>
        </p:txBody>
      </p:sp>
    </p:spTree>
    <p:extLst>
      <p:ext uri="{BB962C8B-B14F-4D97-AF65-F5344CB8AC3E}">
        <p14:creationId xmlns:p14="http://schemas.microsoft.com/office/powerpoint/2010/main" val="2536050394"/>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 wars</a:t>
            </a:r>
            <a:endParaRPr lang="en-US" dirty="0"/>
          </a:p>
        </p:txBody>
      </p:sp>
      <p:sp>
        <p:nvSpPr>
          <p:cNvPr id="3" name="Content Placeholder 2"/>
          <p:cNvSpPr>
            <a:spLocks noGrp="1"/>
          </p:cNvSpPr>
          <p:nvPr>
            <p:ph sz="quarter" idx="13"/>
          </p:nvPr>
        </p:nvSpPr>
        <p:spPr/>
        <p:txBody>
          <a:bodyPr/>
          <a:lstStyle/>
          <a:p>
            <a:r>
              <a:rPr lang="en-US" b="1" dirty="0"/>
              <a:t>“The bank, Mr. Van Buren, is trying to kill me. But I will kill it.” </a:t>
            </a:r>
            <a:r>
              <a:rPr lang="en-US" dirty="0"/>
              <a:t>Three days later, Jackson announced his veto of the bank charter.</a:t>
            </a:r>
          </a:p>
        </p:txBody>
      </p:sp>
      <p:pic>
        <p:nvPicPr>
          <p:cNvPr id="5" name="Picture 2" descr="http://www.kirkwood.k12.mo.us/parent_student/KHS/plattes/topics7and8/topics7and83.jpg"/>
          <p:cNvPicPr>
            <a:picLocks noChangeAspect="1" noChangeArrowheads="1"/>
          </p:cNvPicPr>
          <p:nvPr/>
        </p:nvPicPr>
        <p:blipFill>
          <a:blip r:embed="rId3" cstate="print"/>
          <a:srcRect l="3566" t="3571" r="2526" b="3571"/>
          <a:stretch>
            <a:fillRect/>
          </a:stretch>
        </p:blipFill>
        <p:spPr bwMode="auto">
          <a:xfrm>
            <a:off x="787400" y="3295248"/>
            <a:ext cx="5489819" cy="3613552"/>
          </a:xfrm>
          <a:prstGeom prst="rect">
            <a:avLst/>
          </a:prstGeom>
          <a:noFill/>
        </p:spPr>
      </p:pic>
      <p:sp>
        <p:nvSpPr>
          <p:cNvPr id="6" name="TextBox 5"/>
          <p:cNvSpPr txBox="1"/>
          <p:nvPr/>
        </p:nvSpPr>
        <p:spPr>
          <a:xfrm>
            <a:off x="7264400" y="3239983"/>
            <a:ext cx="1879600" cy="923330"/>
          </a:xfrm>
          <a:prstGeom prst="rect">
            <a:avLst/>
          </a:prstGeom>
          <a:noFill/>
        </p:spPr>
        <p:txBody>
          <a:bodyPr wrap="square" rtlCol="0">
            <a:spAutoFit/>
          </a:bodyPr>
          <a:lstStyle/>
          <a:p>
            <a:r>
              <a:rPr lang="en-US" dirty="0"/>
              <a:t>Jackson destroying the “Devil’s bank”</a:t>
            </a:r>
          </a:p>
          <a:p>
            <a:endParaRPr lang="en-US" dirty="0"/>
          </a:p>
        </p:txBody>
      </p:sp>
    </p:spTree>
    <p:extLst>
      <p:ext uri="{BB962C8B-B14F-4D97-AF65-F5344CB8AC3E}">
        <p14:creationId xmlns:p14="http://schemas.microsoft.com/office/powerpoint/2010/main" val="2886227699"/>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915400" cy="1143000"/>
          </a:xfrm>
        </p:spPr>
        <p:txBody>
          <a:bodyPr>
            <a:normAutofit fontScale="90000"/>
          </a:bodyPr>
          <a:lstStyle/>
          <a:p>
            <a:pPr algn="ctr"/>
            <a:r>
              <a:rPr lang="en-US" dirty="0" smtClean="0"/>
              <a:t>Jackson and the National Bank</a:t>
            </a:r>
            <a:endParaRPr lang="en-US" dirty="0"/>
          </a:p>
        </p:txBody>
      </p:sp>
      <p:sp>
        <p:nvSpPr>
          <p:cNvPr id="3" name="Content Placeholder 2"/>
          <p:cNvSpPr>
            <a:spLocks noGrp="1"/>
          </p:cNvSpPr>
          <p:nvPr>
            <p:ph idx="4294967295"/>
          </p:nvPr>
        </p:nvSpPr>
        <p:spPr>
          <a:xfrm>
            <a:off x="0" y="1066800"/>
            <a:ext cx="9144000" cy="5791200"/>
          </a:xfrm>
          <a:prstGeom prst="rect">
            <a:avLst/>
          </a:prstGeom>
        </p:spPr>
        <p:txBody>
          <a:bodyPr>
            <a:normAutofit/>
          </a:bodyPr>
          <a:lstStyle/>
          <a:p>
            <a:r>
              <a:rPr lang="en-US" sz="2300" dirty="0" smtClean="0"/>
              <a:t>1832: Time to consider renewing the National Bank’s </a:t>
            </a:r>
            <a:r>
              <a:rPr lang="en-US" sz="2300" dirty="0" smtClean="0"/>
              <a:t>charter</a:t>
            </a:r>
          </a:p>
          <a:p>
            <a:pPr lvl="1"/>
            <a:r>
              <a:rPr lang="en-US" sz="2400" dirty="0"/>
              <a:t>bank leader Nicholas Biddle persuaded Congress to pass a bill extending the life of the Second U.S. Bank for 20 years.</a:t>
            </a:r>
            <a:endParaRPr lang="en-US" sz="2300" dirty="0" smtClean="0"/>
          </a:p>
          <a:p>
            <a:pPr lvl="1"/>
            <a:r>
              <a:rPr lang="en-US" sz="2300" dirty="0" smtClean="0"/>
              <a:t>Jackson will </a:t>
            </a:r>
            <a:r>
              <a:rPr lang="en-US" sz="2300" dirty="0" smtClean="0"/>
              <a:t>veto the charter – and is reelected</a:t>
            </a:r>
          </a:p>
          <a:p>
            <a:pPr lvl="2"/>
            <a:r>
              <a:rPr lang="en-US" sz="2300" dirty="0" smtClean="0"/>
              <a:t>Believed Americans supported his bank policies</a:t>
            </a:r>
          </a:p>
          <a:p>
            <a:r>
              <a:rPr lang="en-US" sz="2300" dirty="0" smtClean="0"/>
              <a:t>Jackson closes the National Bank</a:t>
            </a:r>
          </a:p>
          <a:p>
            <a:pPr lvl="1"/>
            <a:r>
              <a:rPr lang="en-US" sz="2300" dirty="0" smtClean="0"/>
              <a:t>Places the money in </a:t>
            </a:r>
            <a:r>
              <a:rPr lang="en-US" sz="2300" b="1" dirty="0" smtClean="0"/>
              <a:t>pet banks</a:t>
            </a:r>
            <a:r>
              <a:rPr lang="en-US" sz="2300" dirty="0" smtClean="0"/>
              <a:t> (selected </a:t>
            </a:r>
            <a:r>
              <a:rPr lang="en-US" sz="2300" dirty="0" smtClean="0"/>
              <a:t/>
            </a:r>
            <a:br>
              <a:rPr lang="en-US" sz="2300" dirty="0" smtClean="0"/>
            </a:br>
            <a:r>
              <a:rPr lang="en-US" sz="2300" dirty="0" smtClean="0"/>
              <a:t>state </a:t>
            </a:r>
            <a:r>
              <a:rPr lang="en-US" sz="2300" dirty="0" smtClean="0"/>
              <a:t>banks approved by Jackson</a:t>
            </a:r>
            <a:r>
              <a:rPr lang="en-US" sz="2300" dirty="0" smtClean="0"/>
              <a:t>)</a:t>
            </a:r>
            <a:endParaRPr lang="en-US" sz="2300" dirty="0" smtClean="0"/>
          </a:p>
          <a:p>
            <a:pPr lvl="1"/>
            <a:r>
              <a:rPr lang="en-US" sz="2300" dirty="0" smtClean="0"/>
              <a:t>Leads to a monetary crisis!</a:t>
            </a:r>
            <a:endParaRPr lang="en-US" sz="2300" dirty="0"/>
          </a:p>
        </p:txBody>
      </p:sp>
      <p:pic>
        <p:nvPicPr>
          <p:cNvPr id="4100" name="Picture 4" descr="http://upload.wikimedia.org/wikipedia/commons/7/78/ElectoralCollege1832-Large.png"/>
          <p:cNvPicPr>
            <a:picLocks noChangeAspect="1" noChangeArrowheads="1"/>
          </p:cNvPicPr>
          <p:nvPr/>
        </p:nvPicPr>
        <p:blipFill>
          <a:blip r:embed="rId3" cstate="print"/>
          <a:srcRect/>
          <a:stretch>
            <a:fillRect/>
          </a:stretch>
        </p:blipFill>
        <p:spPr bwMode="auto">
          <a:xfrm>
            <a:off x="5766020" y="3421582"/>
            <a:ext cx="3377980" cy="2471218"/>
          </a:xfrm>
          <a:prstGeom prst="rect">
            <a:avLst/>
          </a:prstGeom>
          <a:noFill/>
        </p:spPr>
      </p:pic>
      <p:pic>
        <p:nvPicPr>
          <p:cNvPr id="7170" name="Picture 2" descr="http://testprepnetwork.com/images/stories/ep7photogallery/pg_Pet_Banks01.jpg"/>
          <p:cNvPicPr>
            <a:picLocks noChangeAspect="1" noChangeArrowheads="1"/>
          </p:cNvPicPr>
          <p:nvPr/>
        </p:nvPicPr>
        <p:blipFill>
          <a:blip r:embed="rId4" cstate="print"/>
          <a:srcRect l="6026" t="3810" r="6591" b="10476"/>
          <a:stretch>
            <a:fillRect/>
          </a:stretch>
        </p:blipFill>
        <p:spPr bwMode="auto">
          <a:xfrm>
            <a:off x="3212473" y="5178266"/>
            <a:ext cx="2197727" cy="1705133"/>
          </a:xfrm>
          <a:prstGeom prst="rect">
            <a:avLst/>
          </a:prstGeom>
          <a:noFill/>
        </p:spPr>
      </p:pic>
    </p:spTree>
    <p:extLst>
      <p:ext uri="{BB962C8B-B14F-4D97-AF65-F5344CB8AC3E}">
        <p14:creationId xmlns:p14="http://schemas.microsoft.com/office/powerpoint/2010/main" val="74300252"/>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5613400"/>
            <a:ext cx="7924800" cy="1244600"/>
          </a:xfrm>
        </p:spPr>
        <p:txBody>
          <a:bodyPr/>
          <a:lstStyle/>
          <a:p>
            <a:r>
              <a:rPr lang="en-US" dirty="0">
                <a:hlinkClick r:id="rId3"/>
              </a:rPr>
              <a:t>http://www.presidency.ucsb.edu/data/</a:t>
            </a:r>
            <a:r>
              <a:rPr lang="en-US" dirty="0" smtClean="0">
                <a:hlinkClick r:id="rId3"/>
              </a:rPr>
              <a:t>vetoes.php</a:t>
            </a:r>
            <a:r>
              <a:rPr lang="en-US" dirty="0" smtClean="0"/>
              <a:t> </a:t>
            </a:r>
            <a:endParaRPr lang="en-US" dirty="0"/>
          </a:p>
        </p:txBody>
      </p:sp>
      <p:pic>
        <p:nvPicPr>
          <p:cNvPr id="6" name="Picture 5"/>
          <p:cNvPicPr>
            <a:picLocks noChangeAspect="1"/>
          </p:cNvPicPr>
          <p:nvPr/>
        </p:nvPicPr>
        <p:blipFill>
          <a:blip r:embed="rId4"/>
          <a:stretch>
            <a:fillRect/>
          </a:stretch>
        </p:blipFill>
        <p:spPr>
          <a:xfrm>
            <a:off x="1143000" y="0"/>
            <a:ext cx="6835515" cy="6858000"/>
          </a:xfrm>
          <a:prstGeom prst="rect">
            <a:avLst/>
          </a:prstGeom>
        </p:spPr>
      </p:pic>
    </p:spTree>
    <p:extLst>
      <p:ext uri="{BB962C8B-B14F-4D97-AF65-F5344CB8AC3E}">
        <p14:creationId xmlns:p14="http://schemas.microsoft.com/office/powerpoint/2010/main" val="3585513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1906281" y="113427"/>
            <a:ext cx="5678108" cy="305673"/>
          </a:xfrm>
          <a:prstGeom prst="rect">
            <a:avLst/>
          </a:prstGeom>
        </p:spPr>
      </p:pic>
      <p:pic>
        <p:nvPicPr>
          <p:cNvPr id="5" name="Picture 4"/>
          <p:cNvPicPr>
            <a:picLocks noChangeAspect="1"/>
          </p:cNvPicPr>
          <p:nvPr/>
        </p:nvPicPr>
        <p:blipFill>
          <a:blip r:embed="rId4"/>
          <a:stretch>
            <a:fillRect/>
          </a:stretch>
        </p:blipFill>
        <p:spPr>
          <a:xfrm>
            <a:off x="1906281" y="419100"/>
            <a:ext cx="5678108" cy="6438900"/>
          </a:xfrm>
          <a:prstGeom prst="rect">
            <a:avLst/>
          </a:prstGeom>
        </p:spPr>
      </p:pic>
      <p:sp>
        <p:nvSpPr>
          <p:cNvPr id="6" name="TextBox 5"/>
          <p:cNvSpPr txBox="1"/>
          <p:nvPr/>
        </p:nvSpPr>
        <p:spPr>
          <a:xfrm>
            <a:off x="25400" y="4368800"/>
            <a:ext cx="1880881" cy="2031325"/>
          </a:xfrm>
          <a:prstGeom prst="rect">
            <a:avLst/>
          </a:prstGeom>
          <a:noFill/>
        </p:spPr>
        <p:txBody>
          <a:bodyPr wrap="square" rtlCol="0">
            <a:spAutoFit/>
          </a:bodyPr>
          <a:lstStyle/>
          <a:p>
            <a:r>
              <a:rPr lang="en-US" b="1" dirty="0"/>
              <a:t>Last Update:</a:t>
            </a:r>
            <a:r>
              <a:rPr lang="en-US" dirty="0"/>
              <a:t> Data through January 19, 2016 (114th Congress, 2nd Session) </a:t>
            </a:r>
          </a:p>
          <a:p>
            <a:endParaRPr lang="en-US" dirty="0"/>
          </a:p>
        </p:txBody>
      </p:sp>
    </p:spTree>
    <p:extLst>
      <p:ext uri="{BB962C8B-B14F-4D97-AF65-F5344CB8AC3E}">
        <p14:creationId xmlns:p14="http://schemas.microsoft.com/office/powerpoint/2010/main" val="4227442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media-2.web.britannica.com/eb-media/63/70563-004-3A8FF93D.jpg"/>
          <p:cNvPicPr>
            <a:picLocks noChangeAspect="1" noChangeArrowheads="1"/>
          </p:cNvPicPr>
          <p:nvPr/>
        </p:nvPicPr>
        <p:blipFill>
          <a:blip r:embed="rId3" cstate="print"/>
          <a:srcRect/>
          <a:stretch>
            <a:fillRect/>
          </a:stretch>
        </p:blipFill>
        <p:spPr bwMode="auto">
          <a:xfrm>
            <a:off x="60960" y="0"/>
            <a:ext cx="4892040" cy="6858000"/>
          </a:xfrm>
          <a:prstGeom prst="rect">
            <a:avLst/>
          </a:prstGeom>
          <a:noFill/>
        </p:spPr>
      </p:pic>
      <p:sp>
        <p:nvSpPr>
          <p:cNvPr id="5" name="TextBox 4"/>
          <p:cNvSpPr txBox="1"/>
          <p:nvPr/>
        </p:nvSpPr>
        <p:spPr>
          <a:xfrm>
            <a:off x="5486400" y="152400"/>
            <a:ext cx="3657600" cy="2554545"/>
          </a:xfrm>
          <a:prstGeom prst="rect">
            <a:avLst/>
          </a:prstGeom>
          <a:noFill/>
        </p:spPr>
        <p:txBody>
          <a:bodyPr wrap="square" rtlCol="0">
            <a:spAutoFit/>
          </a:bodyPr>
          <a:lstStyle/>
          <a:p>
            <a:r>
              <a:rPr lang="en-US" sz="3200" i="1" dirty="0" smtClean="0">
                <a:solidFill>
                  <a:schemeClr val="accent4">
                    <a:lumMod val="60000"/>
                    <a:lumOff val="40000"/>
                  </a:schemeClr>
                </a:solidFill>
              </a:rPr>
              <a:t>What do you think of President Andrew Jackson? Does he deserve to be on the $20?</a:t>
            </a:r>
            <a:endParaRPr lang="en-US" sz="3200" i="1" dirty="0">
              <a:solidFill>
                <a:schemeClr val="accent4">
                  <a:lumMod val="60000"/>
                  <a:lumOff val="40000"/>
                </a:schemeClr>
              </a:solidFill>
            </a:endParaRPr>
          </a:p>
        </p:txBody>
      </p:sp>
      <p:sp>
        <p:nvSpPr>
          <p:cNvPr id="6146" name="AutoShape 2" descr="data:image/jpeg;base64,/9j/4AAQSkZJRgABAQAAAQABAAD/2wCEAAkGBxMTEhQUExQWFhUXGBwaGBgXGB4eHBgaHyAdHxwYHxwaHiggHB8lHhwbITEiJSkrLi4uGR8zODMsNygtLisBCgoKDg0OGxAQGywkHyQsLCwsLCw0LCwsLCwsLCwsLCwsLCwsLCwsLCwsLCwsLCwsLCwsLCwsLCwsLCwsLCwsLP/AABEIANAA8gMBIgACEQEDEQH/xAAbAAABBQEBAAAAAAAAAAAAAAAGAQIDBAUAB//EAEgQAAIBAgQDBQQGBQwBAwUAAAECEQMhAAQSMQVBUQYTImGRMnGBoRRCUrHR8BYjM5LBFUNTVGJyc4KTsuHxJAdj0iU0RIPi/8QAGAEAAwEBAAAAAAAAAAAAAAAAAAECAwT/xAAmEQACAgICAgIDAQADAAAAAAAAAQIREiExURNBA2EyQoHwIlJx/9oADAMBAAIRAxEAPwD0qtnnUkCIHkMVX42QYLqD0OmfK2+OzvtHArWpV61Bqb0EGrUqvZiJmKmglfEbNZ9zyMjHK27exBFmO1CJZq9JTeAxUExvY47L9pkcEpXpMBuVKmPTblgU45mqn0Z6P0asVWnDVarU/ZUXqDRUZmcAagIF8XeOUkGUamgASFVQuwXUvTl7vfg32AQVO09NDD16SnozKD6HDk7V0D/+RR/fTGD2j0HKPr5LKHY6zAUA7yxIWOeojnjz+qWg+GGuNmiOUeXnBtyOBJv2ykz2P9LMtzzND/UTntzw/wDSnLf1mhPTvE/Hyx5Umdol6pGX0J4AhOslTMvNjKwpABFi+9wAtF6QCaqJYBaQcy8Eqz96x0rfvFKJEDQRqgEwZwfbNVJdHrB7SZf+noj/ADr+OEHabL/1ijfbxp8eePNspmaQBdqepTogS4IEvqX2ZM2uYPg5Tipl61JFTVSZmVWBPiAfVGhypupVgYAN1N53wsJf9mGS6PVD2ny39Yof6ifjhg7UZb+s0P8AUT8ceQVmuqgFhESSZIJIGphBBJMmIiRyGNjhnZ0ETUJqljZQSoAvALTyB+qBeeVgODX7Mad+kejP2oy9v/Iof6ieXn5/PHDtPQP8/Q/1E/HAlkuFNTcnSCpHikmLEEc+UD092MnjdPLapgoSeUkfuhed7CeuJVv2xuukeh/pJRt/5FG+3jS/zwp7SUBvmKH76fjjzCpl0IJVt7ahIUxyYG67zcWxk5iovhkksfOAbQBvEgnlv6YtQb/Zk2ukeyfpNQn/AO4o/vp+OF/SehsMxQn/ABE39ceUtxPJllJpsEDjUve3ddEBT47DXLQZJNtvDisleh3bqUaRBV1f2CVAXUL6hrV2kASRFvZDwl2wyXSPYv0kof09H99Pxwg7UZf+sUP9RPxx5Rms7lpZgj6HUhV1yQzKNLSWJgaWmxufrWCpXzmWDj9TpUVbxUN6UBgkM5KuNpBACvNvDCwl2wyXSPVj2py/9Zof6ifjhh7W5f8ArFD/AFE/HHj2azVNntIWBqBYzsIvJJgAH4bbzAtdAad1IkapnxQRvB2tyPOcaKD7Zk2ezHtXQ/rFDp7ab+uI/wBLaESMxQjrrSOvXHlycQyxM9zKwpKiq3h9rWJaCAfCQ0koFO2Oy+aoaQndrqVW7xdTg6j4UjUfqkiSbnQOpwYvtiPUG7WUZj6RQn++n44Ru1tH+s0PdrT8ffjyGrWVnJRgVtHvB2vzgWA99t8RU8yNLSV3EgGwv12JmDvyG/iw8X2xHs1HtOjGFrUm22ZTv7jhanaimp0tXoqRuGdAR6nAL2epVcxktBo0gh1hKpMsCSQXCwLgiAwcewLRE7OZYPXyqVKLaULFalRlJZ1QwAFYyN3kxdBbmJd3yAUU+OTBFRCDERpvPTriY8TqbW9BgYyRnO5mTI7ukIPTxHmfM8vXlf4dW1KT0d1HuV2UfIb88S2+wC1HJAOOwlMWHux2OoDCzvtHAdw/hiVi5qaiyMVRgxVlU3IDJDchztAiMGOe9o4GuBWNfyf8ccre2B2f4WtQaGaoy28JdtNusEFttiSDhafCl06JYKeWrUvu01NQG02G49blKTfrfb0/D4YfyE9Ry5jF+h0Q1uCU6kd4XeLiXIAPUKsLMc4m5vhydnMuPqN++/440REYeAx/N/wxi3J8FRozh2dy/wBhv32/HElPs5Qt4W/fb8caQWNyfh/xGJqQmeccziJZJXZtHFmQvZuh9lv32/HHP2eoXs1/7bfjjbFM+XpirxLMCnSdyfZFvMnYesYhTkVijzfidMI7JUYwhJIBJAHInTbYghSRMeWE+lZjR+pCqt4NUlZ9Igz11chffF2twNu6Xedcu28t4iZvN4IA9wxBwymalRhAkEAkz4RBt5G0xsb46LVGdFbJ5vMA6WZT7y2gne8SN9oE2xbztZQVFRFabmwgCYsRO5k3+WCWlwumPFpkxv8An+GKOYyOmoG0krEWGx/DlPvxOSY6oGuJ8UQURTUTU1z7li0+fL4Yg7J5hZhtjpkISPIned5t5nFvtLwIoutYOmSQBAvzsd+pPQYyOFsCCBpBBAI3IPitfztz588aL8dEvk9STg1MgEF4/vH4YibhlDm53j9oR8N+uJOzHETWoKYuvhPS1sZ/HOztSrmErUxSkTPezAbSyhtKg6yNUxK3AvjBN3TZo0q0i6vDKH9Ibf8AuY48Ly/2z/qn8cBvFeBnL90KncSGREHjaUJCAECluZC6Ra+9hNNrGqxWiXOkBoqHRuTEU+jRMN9YSLzqov0yG/oPG4bQGzn/AFf+fdipnctRUalJqGQCq1TsTBNp239cBxyj/R6bKuV0yVs1Qs+hrkqaJU/3l3kc7hlahVAoiMvA8SNqqeKR4dR7idR6tBLGDBtjRJ9mTCWpoUEtRqgTAbvTDeJxYjceEN7nEXkC/wDRMtsakeXfbHpv8I8sBaUyKahSXLVKhINNwoaUAWnCuQoIJLFd9Ri9oszkS1IUyEmoSGbQ48MaVVXWdSAGQ0ASSfJXX2SHQyOW/pORI/W7qNzvsIMnywpyeWJnvfh33lPX448+zlE1AQQih6p06Q40OxElZAMajJ3G/mDbo09bk6aAAYIpKVVSmyBawAKi0KimNotgcfsAx/k3KEhhVGoatJFUagJ1NDA6ouSbwJPUzI+So1D3i1nrMoEaas6VYi4Ce6ZiTpicCHCOC1KtR1SpRVl/aKUYNHiCkCIIuRMzsCRYYJOzPZypl3Z3NOCukBLkmVlixVY9keEDnvYYh69gW83kiVq1O8rIe7OoeBZhTHjVA9uoYHzxZ4BTAoIAIAEADkAYGLPE/wBjV/w3/wBpxDwX9jT85+84lu0AaILDC45DYY7HaAOZ72zgZ4SbVz/7nTBNnj4zga4OJFcf2+R9/pjj/ZgXk5x1i3xt/GMTFDpIH9n75+77hhiDqfX825fmcWEX5X/P5540bKJ8vTif44toMR0FtiwpgjGUmUhPo872+P4Y5iqcySficLVq4qne+5xmo58luWPA3MZhjsYHlBn8MDvakzQ0yxJYQZPLnv8AftON2p1Prt8xvgS7b0GakrLfS3Le+xnpPzIx0QglwZuTfJp5HN0lpBqj2F2vckcrfG3X1GH2WzQda1VRAeqxEzIUCwvy/HEBrq2XL6fHZWsJ6XNjPvtceWI+zUkOq+yPvvNvgP8AjGWOma2H2QrA0wcVmt5fnbGFV481KkSFRVW3iI9SWZRe8C+2Mvs/2hzOZqsjqgSCUZZAvOmWDNvEYzUHyVkje7RMRSYHbSfhY8/ztjzzhLotSpTYwXCkE2g2I2+PqeeCHivGy9R0q027gFqakOod3UlWK02I7wWPTynArxDLo9Sm1LxawVZdMMNO25ksbfnff440qZnJnrPZJ6aZdUBAYEgibnxEzHOxHX4743yw64GexvBFp0adQu7llVgH+oCJiBuRMT5Y36wWQBzPXeT5455Vkargp8X4XRzOnWXUoQQyGCIII3BG8HbGavYXK6QA9exknvAdRn2jqU3EADYCBAxvvTloFvcPz0OIqYNyPl1/Iw4tpaZLRjcX4PlajjXXqKyjQqq6gCBpMKUMW3AttYYz/wBGclv9IqmIg94vhJ1MrCEiTrYiZnUSL3xNm6ZauZvztveqFBj09DhnDSIAO3coR/8Ar1ifkP8AjG6uuTCRCvZXJtpUV6zQQyjvFNyQwYeDmQD8JwtTs/kfDqzFXwmRNRbEHVPsWMmbYieoq0aNUfzfcaje0b3Av4XFv4YXiNId9PItU876CY9WxW+ySyezmVcwtWtckgB+kSB4ZEWG8i3PFp+yNCCNdYSZgVOojaLkiBLSYETvhvC3CtUWJ01KkeQYq33H541/pHittiG2Bm5TstRp1UrLUra1sCWBkc1PhuDAkeQ6DGxpMDf888Irk/nb82w5asnEu2BW4of1FX/Df/acRcB/YJy3+84l4n+wqx/Rv/tOIeB/sE+P3nB+oBshsMdhE2GOx3AD3EB4/TA5wE+Kv/f/ABwSZ4eI4G+BLetb+d/HHG+WBp0qf5/PP8+WJwu0+e3n/wBYjCWnniSi0+787ffh3ZSLtE4mIGKqb/n1xIzYmijq42gAYjc4kLSOuI2MeX3fn34pEshcfkf8ffipxDIGpl6oBMsrRH53/Hri9SoFjceHof4dMWKkIAALTFvXET+T1E0jD2zyvPVVWgiD2ogKOvU7fkwOc3uxiwrIwIYkG9/DECfQ4qdq8gKGbDMCKDgeLSSqNO/rBI3Oryw+q4o11VTq1KkMDIZT9aZtBB35HFNaoEFWc4JSKFdKkMCPMyQTJMzcL6DaMMy+QWjoAOozJJ9+3yF8dSzUgQRaJkeRkx8sQ8Rpu5VqTKCInUuom82IYQdrwdhbGSvgvXJnZ3hYrVKlNhCqxZLAzrALESJBmRvyGBNKWjiRIRqiSuvugfAjAjcbWnny5Y36vGqj9+aqim6PCKbSgi5ueeq88xgl7EcHFOmcw0mrXAZpiw8WgCPJvPfpjTJxWyathHSYQsCBAgRECLCCLe7Haz4vL8cSKMN+j+djyxzmgwtYXP5P/WFLArfmeR/j8sT/AEcEcx7sMOVvvbzwWgaMV6IOaAER3GqDyPeTMi299t8YnDqBDxEgU6g8gF1fxOCCmrfSpKPp7rROgxJYmNUbeeKCZLSzGGslQCBJkt7udz7r46Ys5pGdlctqy7IQTqUssjfwWj4rGOpxUqZVoEEOx6GUHqP4Ydke8DUgUeAFDWP2WkT0lo/4k4kWmw+jWc6Q0kKbWgcud8WQWctS/W14F9ST8F/5xeO9zfy5bfPbGdkkYVqpIIDsILDeFA3/ABvjXoIQZI/P8cQximPtGfMYeEiOeFoi18JR+7EgRcQH6mr/AIb/AO04i4KP1FMDz+8+/DuJ2oVj/Yf/AGnEfAhFCn7v4nB6ANk2GOxy7Y7HcAP5v2jgf4Dc1v8AE54Ic1ucDvZ5r1/8THG+WBo5nMLTALaoJiQpN4m8Axsbm2M/+VLyNLLEyTBixkqV98ecbExi9XRtJg/n1xk5vK1w2tfEdwFKqRuCJcNMgjoPD8MOKQF2hxrVZQp3HtmxEgbpF2EXI64cOOjw2F4nxxBImLreDblO8YhoPXJgjwkXNi8naLAbG9rX3xHnMxUBkMdQJIUsEsACBOm5ZtI2gCQT1rRRbbjRDQFUmJ9u9hJEBLxB2OHUeLU2u5CQJiS1gJt4RIF/T07LVajAywMiyyrgWtdApuYF4Av4ji5VDJDA/P5eeIlJNV7LUWtlrN1yv3YrV8wWCx7ybbx7N7bHFfMVSTJ91hcX89jbAVxjtFUrN3WXYiltq1QzdQsTC8tQuT85h8Vcjc74CbjXHaNIGmSKrEXpwNujGdKi/Qm+2Az+T9NP6UlNac1WU0qfsqNKmYknVIMi0WsMJQoqll33gXt5xf4/MXGJU4mKUo0dw58Wm5puLhxp3FlDDoRG0HTGloVmvlc1rHgNiAR1ggi/r8vVHQ0xqOYIgCy0hM9TJaflznGLls/TQhqbq6HktiJ3GlgGK89re64IBxrJvT/WPSI2hyAZ8wb4zaaL5BHimdLVGXvS+qL6UHhNyIUcoI92F4VXqJTVkdkYgXVh8pM8trgjeYv3EhSetNKAAIAAgNM3gjbeOt+k4u5aietvOPfPvP8ADnjZLRD5D7snxn6TQDNAqKStQDbUPrDyYQfUcsRcXzzFmC2RTpNwNTRcX36QP4jAl2Pz30fNaZ8FaFYzs382fiSQfNsHmfywZAFUeFtUR1Pi+PPHL8kcZGl3EysjxOopBLakUQVkTFhIG9iRfmbT0KUvjC4LlLEsoAICwRBIIXVI6SLe8/HZRQAALAbYhgroVjiq6DVYb74jzedVGCsQoNpYxczpAneYa/XSLzit/KqaSTbSSItJAMSBvBi3XlMjG0YujCXJNVoC49cNNEefTfFSpxNZiV5kktsBovsd9cg7ER9oYnpcRpEwtRGImyEMbRNlk2kD44raJLCUhvH59+JMU+JZkog06ZJi/uOw5nGb/KdWAQVnmDAHK9yN/wAL4yckilFs3fPHDGFX4tUsFCgxJMEg+7y874kfiVRHIOlgIm0EzBtBwZoeDLvFAO4rf4b/AO04ZwYRQpeQ/icO4vbL1v8ACf8A2nHcGP6in7v4nGvogNFx2OGFx2jB+tvgNSvo70MjlHedakADoJaxne02M2ixlV3wDUnqrq7zMFEB2EeC4AltLQQSARG9p6ci/Jga2X4vqlRTqMRczpkTcCLciIm5EG++IM1xRY0vQqgzsDBBiN1beDyPMHEVHLVFJejVR9dzqfVJixuF5chAu3Uk5rcTZMzTFeqjkqw0pEIdSQbSTKlxMgDxfaMPFCNZc4oWWp11Qx4mquwPOw1mdo2vMXmMLVqrH7CuUFy4qNFibB+8kgmTG23kMP45XWrlmNNg8wRpN7eKRzG2+LPBswlDK0xUZVIRAQxuCEVSDN/aBF4viW6Wi4lalxamDqFDMzIP7RoJAiSO8gnrO8Xw7+WgZLUcwze4COdvF+emBPitdalRmpyoNxDEagBAheQJJG14mJtisgOg6rQL+IEx72JuJnqYjYCGoIuza7RcYV0ajTV1ZyAxaAVXmBpm5HXkT5YzOHZYKBJMAcmnkbDzPp7pIxHQpA35HaCduokX9/ODOLWZcKm4E7e/n6W+A8xjTgkSrU8NzpU7IDc++bc7sR8MZ+YaVjaOWqY6X6n4WjaRjS+hVWXWieAxLmpTFyJHiZo2535bYiynBKjuVcCiu5Yujk65hoDGZIY6jE6T7VzhWh0YKZM/rCwDKNMmReQ1hA5Fet5xJRy0Rp7zrAYwB8B5dRFiTEBtWvw7MKxUU9VNCdL66QLwJ1sFqGPCNjHIwSYC0UBiSJPLVvvG/tepHmx3diK9Gko57kkwQAJuRtub3AAg2B3F9EIBPrf89MKaapOsEwDChgGIG0lh4RMbi087TY4jVytI0pqs4ZfGadWme7IKT4dN10s7T/7YH1sJsDLqU9QI6j7XnyiL3Ec7YPuGcdNTL03Cq9TaoNarDDcnUfrb26jAzmaGQHekZhiaahlh1PeKRLKvh8b2Ps2BZJ5jEVE0Foo65jTVqXq0xmaYCmD9aIHSSDyEWtEkpFK0GtLir6WJpAG2le+p3ve82gXvvizkuIap1gU46uhnf7LW5b9cAuQzlCqmmpm2o1B4gfpKmmwB0wSPEpKhTBj2gRJ1AMy+foPSrO2YdHQaqdM5tFaowS428KsQAOp8W5OI8aHkw3zTLPeK9MuAANTCIvJkAkGGI6YiqZp49qiehD28z/G3ywEVMzSahVqDMVRUDNppNml1VEHsMsXQsCpNjsYBtjP4fnNdGua2YZKiKTRX6RpLuA57shjqsQo9caKGjJnoRrvIM0JvPiO3KDH96bHf4YsU81KnUyTNoafvjAUi5Xvm/wDqDmnpBk1hp1yf1Yqxp5SVF+vhMYp5KtRZssfprTVQNmF+kAiidMwCJVSX8OlpJBMbHBgSHpdGjUVMXEkb4i7uiTfR53F/eMBOTKiswbORlwW0sc0peVsGMiNLXGnnMx4ZMSVKfe6TngtEu4lc4C4AI0MQTYcyb2BmNWDxoLZ6Ce6MSUtYXFvIdMJSWkpldAPW33n4YAaBo99WVuJnugoak65xL8tDAkjUL3EWg7mze8ohqJ/lGoaZQtVIzaEq1iFC6gwklhGk2URzwvGh2HfFaqmhXAIJ7pwADc+ExGHcD/Y0/cf9xx51xPOQqGjnzWLu3hWoQ6qQYlVuu0XIBJEC+PQOzju2Wos86mGok7mSSPkRglGkIOxjscMdjrAGM1naSND1KanozgH5nGfnKeQqkmoMpUJi7ikxMWF2nYYIK+dcOwBEA9B+GGjiNTqPQfhjkeN+wBqpw7IMSTSyhJFzopEn3mL44cE4eQB9Hyhif5ul+HvwTtxN/tD0H4Y7+U6n2h6D8MGu2BgjhORJ1dxldXXu6c+sThV4JkdWruMrPM93Tn7sb38p1PtD0H4YcvEX+0PQYl4v2ylKjEHB8h/QZXaL06e32dtvLDl4Xw9SCtPKqRsQtMEfEe/G+mfbqPQYkGdbqPljNqK9s2Um/QOnI5G9svvO6bjY++2IX4dw87rlTP8Ac/HBQc8w5j5YQ51uo+WFce3/AL+lb6QP0qeTSNDUV/u1APkG/M4eKuWP87T3/pf/AOsbv009R8sIc6eo9BhXHt/7+hvpGBUTKPGpqTQCPFUBgHcXawMC3kMJRyGTUeDul/usB9xwQfTj1Hywhz7dRguPb/39HvpGA3C8ofq0jPmL/PFduz3D+dDLn3qv5/7wUDOt1HoMKM43UfLDuPbDfSBb+QOHc6OW+ITrP3icN/kLho/mcqPgnL/oemCz6aeo+WE+mnqPlgyj2xU+kCtThPDTOqnlTPXQZ98/H1wicF4YDIpZQHqAnv5ed8Ff0xuvyGFGdP2h8sClHthT6QIPwfhn9Hlb7+xiN+DcOiO7y0c4039MGn01uv3Y76W3UYtfJHtkP42wNHBcibd1RI9w/PLDzwTKRHdU46RbBb9NPUfLCHOt1HoMNfJF9kP42gMfszkTc5eiSeZUE+vwGHfo5kf6ClvO3Pr7/PywWvn26j0GGHiL9R6DF5LtkAsvZ3JjahS67c8cOzuU5UKfpgo/lJ+o9Bhp4m8i49BgtdsQNJ2eyg2y9P4rP340x5fccaZ4k/Uegw4cRqdR6DB/x+wNMY7D1a2Ox1gDmcPjb3/wxl8W4mlCnrY3+qOp8vX58saecPjb34Gu1tAOEEDZ4kAgE93frHu8vhxtXITFp9q6evQVIqQDoJ8RnYiQAfXFWh28yrUmrCTTBjVcX+zBAM3BiOeIU7OnM0UqvmHpu1NACokAxBBDHS48iJvcm0PHYmm1Bqdau1Uk6lcIiaIBAhVEGxIv15YdwQtljMdssugpMZArCaZII1C1/EoA3G8bjzxZp9pFmO6qX5wfw/7xh8U7G0zRpGrVepTy1MqESmA1QWBF2/si2KPEePU0o16yUGK0ndYaqAWZXp02HhBt+s1SCZ0tsSDhqmtBbDGl2nWJ7mpH90+m2HHtOAQBQqXEzYD3XgzF9uvTATxbi70kzhVV1UKlNFJmCGALMRJIseRER5kYtcbdhSzXdEmogqFAukspU0RohZDEayxkbOkc8Q4o0jJha3aM/wBBU+X44T9JD/QVI6+H8cCfGuHM1NjQV1qBnqIUVtBVWRVVradDLqNzDEMbgHFell2XMLVqJTp0volFChdISoalJ3Tuy6kkDV74i8xicVRWcgvPa1bfqX5fWSb7fWwz9L1kKKL6mJUCVlmX2lA1XIAMjlF8B+V4S3dLTmmKiVFd4YNASvUqaSU1HVpeQIN52536uRLVKTCwplwQtOuSQ1I01P7EAsSSxvzgE74MYhnI36Xa5W0kUWhzCnXThrarHV0BPuBO2GHtrTEfqal5A2ufFYXufA1v7PuxiUuzKmiqsutVk+IMrFi7vqUK6soBfTBMkAkgTaSn2eqBaAms60XJAIVmbVrkQ9VQigOqgySdAsNgVAMpmye2SSyii+pSoZZUkF/ZEAmZg7YYO29MjV3NWCwQGBBZmZABJv4kYeUeYnKzXDGRxmKjOmmkadUlKa94PaDT9KOkqwmbk3HO/U+zbCmiFnKhxV1FF8X6xqoXT33MORJuOlzgqAZTNpO16FggovqOqASgnRZiJbrYHY2jcYVO2KtoHc1F1+yCUBPh182keDxGYgbxjJzPAO+EVEDqohR3ahl2CBNOYGnSov4vETsIwidnGPdO2oNS1INUMzo1LuyWIbTqJ8dpja+FUQyma1PtmjFFFN5fVpErLaZLQNUysGekHEidrAQkUXh7pdPEIm3iv4b25YHf5AZO5bxHumzDXEd4aykfUYlFUkWMzpM+1GF4twWqdDIFFRGR6bFKsEAaWpuEonSpXwxPv64dRDKYQjtYp2ouYMe0m/T2t7H0w+n2pkSMvVjkfCfubAbnuCQajKVALUGIaVA7pyTUZnUKG0aVi0y2++Jcpk276uzlH15ikyfrabSAFBdv1gIUDV4SJIO2DGIZSCqp2siB9GrGf7u3MwGk26DDh2pB/makxOxt77fLAXw3I1l+jq9Oqt8yWIpEgwWNPUyn2Y0lYB9kII1GKnD87WCZZXks1PMtV1AhmdBU7tDHsSqBhAkhTisIkubDo9qBuKNTluI+8X+HXEY7YUPGPropZ0mXUAAklQCdiMDNSu1PMU6dRdaPTbS6nxPUVUc7eEBl1aV3JjYG+/neyYqLNPMlJupCKwIO8hrNNrgDlbFVFcmdsX9OMvo72fAbapO/2YiZ5xvAnbE9btbRR1RgQzjUoMiQSRzXeQfDv5XGM7NdhUq0RSqVmLq0h1RVi0RpBg+/yHvw/M9kBVq0qtStPdKIVE0yQdWqSTF4t5c9sK4hs2uEcZSuWAGlgdibkdfkbeWNamcBfZSj40fxSzODNxIH9olusAct74M0wSQ0EaGwx2EXYY7HYAP5r9o355DA/wBoRekemq8bXp/W3B6Dntjfzh8bYH+0IvSMbB+VxenYHYfkY5P2BlDhnCWNGo2hCatOznQCfBTWGmmWElTYswgC3LF/+SXNKmgFM6WexMBNRfS6wsakBEABRIMabYpcLpVdAYa9HcnSquVBOhICsXIHiDwdAIudXIkGRosKags0id97tMXLGwsCSTG5JxEm7GlozF4a36/TTRlczDFZJLMxYnueUggNrvAsNxij/wCnjAVKZNILUQhmLsSXOkiFVUIXvFVgNZA0xBucegwokloCgkybAXkmfj6Yz6vaHLrzYwYJC7Tt7UfLrgjOT4CjEy/Y0ju2buwxaahp0aZEBpj9ZSYsdMqD4IOLWU7KFEWaYapqOotUmFZNLaP1cBiQgLFSxCkzMRu5HitKpMVLjlEHYdd/eJ3wtfPjZT8fz/HEynL2aRSKdbs9S+k961Kiy6NEOuppMktLTz0iOkmeWLrMAYSmo3MwBcRfb3YiFbnqPx54hq1TqkGRGM27L0h7GoxBJB/s3j3g/wAMVsw+ltIpF2KlgJMCGRdOxgnUSD0Vtoxa1g/n8/k4rtmrzf5/w9+BMQ5qr6PDTh9GoK0AzyU338pjz54jepmyDCotjpmCNqgE+c90bAiNc3jDTmwWBLhRE9eke/fliq2aepC0Q1TqwXSv7xaPiJ92Gv8AwLLdVA6xmAHhiRBIET4ZiL6Y+O3XCV8+zKq0aio6jxBhY+EwskG+rT8J8sNpcHdoNap/kp2H7xv6AYtPwWgQAE0kSAUJDCd785N7zh2hbEytWprKswI+qQBtaOn9qfhiJM1mBAaipktccgHCobM3tIdflseZEL8KqoZpOGUcmsfXaLeWEp8QuFrmpTPOAIvbczz5CcILJm4sAFWpSddSg/3TpclbwVK6DdoF1gkmMXslBUOuoA7A2joY87fLFHL5s6ZmeRMW+7rhwqT5c4HLphMaZsUs6VgMDfpyxK9NHnUFYfZK7+v5vjKXMkC156YiqZ9genv3xLjZan2aFXguXMt9Hp6jz0KCQTe4E3j4xiGpwGiTq/WAx/TVCBN4CsxXeOUWHQYr5ftHTUHvKiQIltUxOxMbDz2xp0cxTcHu2VogEAi3v+GBZRFLGRh5vstTLBtdwwZdVOmQHF+8lVV9U3nVPzxf4blGpJoYqwB8MKVhd9N2aw5X2gcsXYgXgDpHX/uMRuZA3I6AY08ja2YUNIMnl7v4+nzx1RrHfY/9fnrh2n34jeYMmLG3ww1oAZ7MJ7FhZqokCQPiYIJgWiJ9wwWLywKdmB7Nvr1fq9Y58h99jyuV0say5JQRrtjsKosMdjsAGs6T3jfD7sYXaA3p7bP1nen8I6z8MEOb/aN8PuGB3tG16QsRFT60c6f1YhjuZ5cscb/IGXez7f8Ai0ZIPh368vh7vPF9VI5z+fz6Yzuz5H0WjI+rtv1t57Y0Ssm8n4bX9/5jGUnTGgR7XcQqGrTy6DwmDUMkKux8ZtAA8W4sGI8SqCNZrjSpTJFDVT1KUNVIFQAy2kMCplVmUFtIgsR4ifj1IJmizT4lkNEhdSd2ZE+IgS0AGwO04Au1dGXGpTrCXOoklROgQCZtsefUxjp+NJIGyNe0VZlqOoCkXWAZEWBXVJN9NhqHuixDwrj9VgrM7FSdTiFkiY+sSF5WtYjYm4coKKFIlQLA7MWM7c7GeZm2L2Qy50gVFbxGdP2hP1QTtA+fXdfIkKz1LJVnrUw9IWPIsBHxuDy9cWc1kX8JUq0yWkxp++byPhjB4GyViAcvpQeEualWdQHshdYPNbkAXPIYIq/AsugBNOxPJqpM/vzt92OZ6ZstoY2RfuwRpL80LCB/miDy5YflctVU954A6zpSZDyIEty3+WJG4Dl1XUaYj+/VJ/34jXgOXZdXdiB/bq7RP28TaKxMvNZUgg1VPPwoS03iToIgCRc28WKgzOXbZahAtbvuRP8Ab642kyNFQ7U1CysG78yOTsegwLVkrKzKukAWuDcjynp8564pMyloukZaNWl4Nv52bmNMa9+cbxfbDVqZb7FT0qAdDu+34YjrPUGVWyl++PugA+fzxnpmKyhxCSRyEwYHIsDEDFeiXI2qooKY0vPQd4Y5XGqwMWnflhKJoMCIIIGzd4Cb8vFJ2O3THcf1ir4QukICZF5E/wDHriHgqMZc739dDT8LR/l88K9DvdBBkMgwpBLKpuWIJYfAmb/KMJRydTVB06Z3kTE7xPS+Eo8Jy7eyDYXlqv8AFr45OFUAxTTcf2n8uerC0a0YvbBqlFQyuulGVjAgwCLyfDM20zJ6YBsznalY6tUlTIDGwk/G/IGOV4tgr7Y8MRCp0VWgMRpYxTFpYzuBF5YE9bYFOH5QVg49mo11LEwFkXkECxjlEXHI43glVmM+SlWrs5BaxvG9hN45na8fwxtcC4lVot3ikgggEGDqEwZixsDe/wA8ZGapqobQwqQWXwgFRffzU29D0u7LT4Czahp22A35t6z78W1aM+D23hfElzNJaibHcdDzGJ6jbcz5fn348/7AZmKxQGA6kBRP1Yhrj+9+bY9BI5Scc0k09GkXaITuCQZ/P446tztyN7dMOZZO9rfLz9PTEdYEC0RHx54Suxg52cmUMR4qnXmBsRb1/gcFSYE+zD+xt7dXrvA2HP3n4YLFO2NpckoJF2x2EUWwuOwAdzg/WN8PuGB7tGf2fufmOtP6u594Nudjggz37Rvh9wxgcf3pb/XnbrT3nxenW+OR/kDLPZ6RlaNxOjfl8Maaidj8CMZfZkD6JQtbRYR5/L/jGpY/DGMrsaKfEeHiusGVIurcwfLyjcfcQCPLe1HA6mXdEJ8HdhVIIbwAgXDcyQD7zvbHr6HnEe/FDjHDhmEiASpkSPkDyNvlioToJcaPHchwd6tQM2sCI1MDBH+aZ52AO52GLWRy4aUJ7slgFYkBAQee1wL2/jgpOW0yoBkEz/H42jFJaQ7+hKi1VI2tLXI9+0e7FSnbJQS5TgDZdaShwDq7yoCVEyV8I5+yu5O53xt9p6DvTQI4pkPJYkAbFdMtzJYemKXaSqVzFFQQBVOl7sJEoOTATDHfyxU7UcXpAUxQqI1VToYAkkIQZjSR9YKMZctM6HSTQQ8Wps2XIVtDHTBJFrg87X2+OO4cjfR4J1ELEgg6iBBIi24OKXHopZUaSAUMrc8zFoM7H5YgyVdGyxDOmt11EFvETCk2Lav+8TVoq9/wiyVJlouHcP8A2gQeagiV5yPnjL4ll2bVoIB1ySSRI08ufT0OLHCq2ug9QnxHwm5OxWNyevyxHxusKaFxvqUC07gzzjkMV+xk9o7MIO4pz7OsknfrecZPDMuUJ1mSJ8/qDbz8uU3xv51bUlUTLWBmOZ/H87Y/CYZGYRYXJovTJJUySHAmdQNrYpcMTWy3xukxr+14O7gjlJ1ATbqR6Yv8IywFFmi5J+aH8cZ3F6p+mhAxAKgxcf0nMETcD0xsZMxlzcc7k/2cS+ENcncBpugqa3D6mMQR4RyUxzHnfa+Eo0G+lO5cFWAASRayAnefqk/5hjB4bx6jSZjWYiCVWATCyNNpmBBi3MdcPqcR11T3VX9VKMhBECSpYnUDHiLbj4YqnY8lSCPOZVjmKbagaenSaZ0+M+OTBuR4hPkDvga7TdnGVg1ONJkkSJMQPrXJA5joJ5kz53Mt9OWlrlHUE8yw7skNKxA1QZ25CJtBx/i1VBSfVBZgrQNLTp1GkvJmVmgehM4cU00KVPkFs/wV6QXVrPeFt1KAQRcAgA8th0jcY6hlAiXAJiGYRy94898EfbAuWpIDKpOwjQSUUjqIF5M9dsZlIMQA0A6JAKjfTMsGEgTHuPXGibaMpRpk/YXLf+TTIuFVtuVgJPMHb1OPSHHQX89tv+fvwLcATuRSlgGqEi4USqtGlYALSJKhFvYkxvfpZ6s1CoyNqJYKjQGZS2lbothBOqCSQN74iUHIcdI2ZE2jV/0T94xHUWQd9j7vzbDMqxdVfUw1AGIAiQDEFSRHvxK9ImfG1/Jf4LOJw2OwV7KkxTmPaqbGOQ+qLHcX/HBeojGNwzghokAPqUFjBEHxD4zHwxsoNsW3YkEgGOxwGFx2gDedPjb4fdgf4+DNIifr8hG9OPFPh9w3+GN7O/tD+eWBztLUCimzCY1wY29m08ifnjjf5Ay12aP/AItDUCTpO1/rHnz5Y1gt736cufv8hjzXP1KyJQCZsU1FG9MUjU0ySVeEU6bWBPh8J6HGfnuJmpUWpQz1OiumCe+MzJP7OoQLCBPOMJ/FbsLPWSSbQI/P8MTUVYCN9uUDHlnbLj+aBRBUKIUPiW2tgzCJI5ADaDebyMT9pMxUpZPKVKdaoj6lBYOZYFXuZN/YUyecnmZXjDMPuN8L71PCQtUXERc/HfbHl+YzzCoQ7+Jb8gVII6Gx5yLzGDjsX2lapQX6SQX5ORGoXKseQ1AHbpNgRiTiedDMxpgVGMALqgSSh12+ykkDn8cTtOmVSatHn2b4s7MNVdjE+IubHcxeVv8AcPI4pd9TIgAG4K3ieR22t1649R4jUp0swid1NNwviDNAJZg0nVyBRusA78mcQrUUpZg0yHq0HjTqbxFtLJSHi3IdVkcwfPFJ/QOH2ebagWXS3hFlve3v+MWxJOpmjVAG8TDc2mDJsPO3nj0Ssr9zlCELVnA71fEF1d0xhzrmiusAarwYEGcR8Lhw1OsjU6har3VTxaSFqMoB1GJ0hSJjWpkczgyDxgNTqVFYd0rjYaghnlM2vtfcHpeMWKjZmsSmmrVEyVqKSOkgEW3FuRPU4M+Aha1WqlSkFSmXTWHcB2FRh4fFsEAvO5PQYrdl3atPfUDRIpqdWtxFT2XWC20gMB0PPfBYYfYJ1qucJDaczK+z4XAm8crDr7je+JMsczSVlo0aq6tNhQaLAKoPhOygD4Y3OE1MxVzMVV00ZZSh1z4Q0OW1WJa/SGt1OgtdQh76r3ROZemkuwL0xVIWzE/VvqAi07XLbBRv2CyfTHqBu6rGpFmNEr1MSVibmB54jq5jNVVKuHgGdOmBvFgBDW9+55HBbma5UZ2WZe7K/RiuosxNJWhQDNQl52kwTcRZnGOHtpoJl1VGZWaoTLBdKra7cy0dT64Vg4ARWyrgkBHMm/hPLYnbn+er8tl3SGCMG3nQwJPoIG/K2DHiWSdqeWFEKlR475m1Qg0MWOkt4fHb4gYblKZahWKIe/QBlmV7yVDhfEAs3KW1AeGTuMPLQsAayq1Yle8DXi5Fpud4g778+WEqZqsQA3fMAti2swT0O+8emDOgiacoSDFX9pKtN0Yrq8Q7skgXI38MCcPo0FaUcVaVRqrrTIV3GlXIFwulZWDLwbzeJwrHh9gdSr1ntNXVNidXOJvHP4bDB52f4P3Kd5VJLxN9kG9hihk86q5iqhqK/dkXXVtpBIIJI9onmYi8RjczvE6ZVhqUgqRF5nb3RJHriW3dDjFLbJ1U+00yRt9kfZH8TzPkAB5dwzheZ4rUrVMy9aiojSjKYEzpVVaAAALncz549WLhri4N8A3artk/eHK5FWqVp0lwuoK3NVGzMOZPhXnsY0jZEil2Kz1ajm6mTq1TURA8FjOkoR4gTcAiZWbEDzJzOE5GpxirVqVa1RKawUUXChidKhdgQFMncnBF2W7InLrVq1TqzFRGSxJ06rmWJOp2IBLeVuZNL/0mqeCvznujz2h+v5tin7aJF7CcQq08zWyNVy4QPpLGYKNBib6WB1RJiPM49BXljzTgbauNVytwGrTvy8Bvtvj0tMTJDiEYwuEGFx2DBjPftG+H3YxuNcJGYplSQGHssdgbTI5gwLeQxtZ5T3jeFjtspPLqBiHQfst+6fwxyNPJjBluzdUxNdrRfUYMbAgjTA93IXtiKp2NUv3hKl59ogav3tOofAjBaBywttsPKQgYqdmnZQjVSyiwBNgOgEW5iNvI4Y3ZCVUawQghJA8FolYXw8ha1sFQUdD6YcunywrkFA/+jB5OBz2FjzPs7mcK3ZZmUhnUgnmBb3eDBKrJ1Hrh+pOq+oxEpS6NYpAinY0KQymmGBsQFnn/AGPPHL2MEn2ImY0rv+5Y7+uC63lh0L5YjOfReEQOPYdefdn/ACr/APDHU+xQEEGmCJ2VQf8AZ0+/BmCnVfUYTw/aX1GDOfQ/HEDT2IU/0e32Vt6p+YwxuwykG1L91eW31MGxZeq+o/HHak6r6jBnPoPHEB27CqbDuh/kXfrdMd+g4VpXugR7PgEL7opz8588Gxqp9pP3h+OEFen9tP3h+ODOYeOIDp2E5sKJYmSQignyPg/7w4diLfzVv7Kx740fKcG4q0/tJ+8PxxxZeRX1GDyT6DxxAj9AxBgUoI20qL9f2f44T9AxFxRPvQR6aMHBdftL6jHd6n2l/eH44Wcx+OAD/oOCbilHSBHu9gYaP/T+mPqUvQf/AA+ODrWn2l9R+OFDL1X1GH5JC8cQOyvZE010oyKs7KAAff4OX5nEv6LPzqT74Px9jBbK9R6jDHZOq+ow1OXRMoRMvheUelTKFwfsHmvlsJAO3T3RAFlv/TjM0x4c2qsbFlWorN72FSd749MLJ9pfUYaWU819RjRNmLSA3s72XzOXzAqVc2aqBSNE1Nzs3jdhIj54pcS7EZinWarkMwtEOSSrahEmSAVBBE7CBHng8GnqPUY4wenrh2yaBrsj2W+hhmdxUrOIZhMATJA1STJuSd4FrYJ02GGkDyw8DE7Y1oIxjsKBjsdo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xMTEhQUExQWFhUXGBwaGBgXGB4eHBgaHyAdHxwYHxwaHiggHB8lHhwbITEiJSkrLi4uGR8zODMsNygtLisBCgoKDg0OGxAQGywkHyQsLCwsLCw0LCwsLCwsLCwsLCwsLCwsLCwsLCwsLCwsLCwsLCwsLCwsLCwsLCwsLCwsLP/AABEIANAA8gMBIgACEQEDEQH/xAAbAAABBQEBAAAAAAAAAAAAAAAGAQIDBAUAB//EAEgQAAIBAgQDBQQGBQwBAwUAAAECEQMhAAQSMQVBUQYTImGRMnGBoRRCUrHR8BYjM5LBFUNTVGJyc4KTsuHxJAdj0iU0RIPi/8QAGAEAAwEBAAAAAAAAAAAAAAAAAAECAwT/xAAmEQACAgICAgIDAQADAAAAAAAAAQIREiExURNBA2EyQoHwIlJx/9oADAMBAAIRAxEAPwD0qtnnUkCIHkMVX42QYLqD0OmfK2+OzvtHArWpV61Bqb0EGrUqvZiJmKmglfEbNZ9zyMjHK27exBFmO1CJZq9JTeAxUExvY47L9pkcEpXpMBuVKmPTblgU45mqn0Z6P0asVWnDVarU/ZUXqDRUZmcAagIF8XeOUkGUamgASFVQuwXUvTl7vfg32AQVO09NDD16SnozKD6HDk7V0D/+RR/fTGD2j0HKPr5LKHY6zAUA7yxIWOeojnjz+qWg+GGuNmiOUeXnBtyOBJv2ykz2P9LMtzzND/UTntzw/wDSnLf1mhPTvE/Hyx5Umdol6pGX0J4AhOslTMvNjKwpABFi+9wAtF6QCaqJYBaQcy8Eqz96x0rfvFKJEDQRqgEwZwfbNVJdHrB7SZf+noj/ADr+OEHabL/1ijfbxp8eePNspmaQBdqepTogS4IEvqX2ZM2uYPg5Tipl61JFTVSZmVWBPiAfVGhypupVgYAN1N53wsJf9mGS6PVD2ny39Yof6ifjhg7UZb+s0P8AUT8ceQVmuqgFhESSZIJIGphBBJMmIiRyGNjhnZ0ETUJqljZQSoAvALTyB+qBeeVgODX7Mad+kejP2oy9v/Iof6ieXn5/PHDtPQP8/Q/1E/HAlkuFNTcnSCpHikmLEEc+UD092MnjdPLapgoSeUkfuhed7CeuJVv2xuukeh/pJRt/5FG+3jS/zwp7SUBvmKH76fjjzCpl0IJVt7ahIUxyYG67zcWxk5iovhkksfOAbQBvEgnlv6YtQb/Zk2ukeyfpNQn/AO4o/vp+OF/SehsMxQn/ABE39ceUtxPJllJpsEDjUve3ddEBT47DXLQZJNtvDisleh3bqUaRBV1f2CVAXUL6hrV2kASRFvZDwl2wyXSPYv0kof09H99Pxwg7UZf+sUP9RPxx5Rms7lpZgj6HUhV1yQzKNLSWJgaWmxufrWCpXzmWDj9TpUVbxUN6UBgkM5KuNpBACvNvDCwl2wyXSPVj2py/9Zof6ifjhh7W5f8ArFD/AFE/HHj2azVNntIWBqBYzsIvJJgAH4bbzAtdAad1IkapnxQRvB2tyPOcaKD7Zk2ezHtXQ/rFDp7ab+uI/wBLaESMxQjrrSOvXHlycQyxM9zKwpKiq3h9rWJaCAfCQ0koFO2Oy+aoaQndrqVW7xdTg6j4UjUfqkiSbnQOpwYvtiPUG7WUZj6RQn++n44Ru1tH+s0PdrT8ffjyGrWVnJRgVtHvB2vzgWA99t8RU8yNLSV3EgGwv12JmDvyG/iw8X2xHs1HtOjGFrUm22ZTv7jhanaimp0tXoqRuGdAR6nAL2epVcxktBo0gh1hKpMsCSQXCwLgiAwcewLRE7OZYPXyqVKLaULFalRlJZ1QwAFYyN3kxdBbmJd3yAUU+OTBFRCDERpvPTriY8TqbW9BgYyRnO5mTI7ukIPTxHmfM8vXlf4dW1KT0d1HuV2UfIb88S2+wC1HJAOOwlMWHux2OoDCzvtHAdw/hiVi5qaiyMVRgxVlU3IDJDchztAiMGOe9o4GuBWNfyf8ccre2B2f4WtQaGaoy28JdtNusEFttiSDhafCl06JYKeWrUvu01NQG02G49blKTfrfb0/D4YfyE9Ry5jF+h0Q1uCU6kd4XeLiXIAPUKsLMc4m5vhydnMuPqN++/440REYeAx/N/wxi3J8FRozh2dy/wBhv32/HElPs5Qt4W/fb8caQWNyfh/xGJqQmeccziJZJXZtHFmQvZuh9lv32/HHP2eoXs1/7bfjjbFM+XpirxLMCnSdyfZFvMnYesYhTkVijzfidMI7JUYwhJIBJAHInTbYghSRMeWE+lZjR+pCqt4NUlZ9Igz11chffF2twNu6Xedcu28t4iZvN4IA9wxBwymalRhAkEAkz4RBt5G0xsb46LVGdFbJ5vMA6WZT7y2gne8SN9oE2xbztZQVFRFabmwgCYsRO5k3+WCWlwumPFpkxv8An+GKOYyOmoG0krEWGx/DlPvxOSY6oGuJ8UQURTUTU1z7li0+fL4Yg7J5hZhtjpkISPIned5t5nFvtLwIoutYOmSQBAvzsd+pPQYyOFsCCBpBBAI3IPitfztz588aL8dEvk9STg1MgEF4/vH4YibhlDm53j9oR8N+uJOzHETWoKYuvhPS1sZ/HOztSrmErUxSkTPezAbSyhtKg6yNUxK3AvjBN3TZo0q0i6vDKH9Ibf8AuY48Ly/2z/qn8cBvFeBnL90KncSGREHjaUJCAECluZC6Ra+9hNNrGqxWiXOkBoqHRuTEU+jRMN9YSLzqov0yG/oPG4bQGzn/AFf+fdipnctRUalJqGQCq1TsTBNp239cBxyj/R6bKuV0yVs1Qs+hrkqaJU/3l3kc7hlahVAoiMvA8SNqqeKR4dR7idR6tBLGDBtjRJ9mTCWpoUEtRqgTAbvTDeJxYjceEN7nEXkC/wDRMtsakeXfbHpv8I8sBaUyKahSXLVKhINNwoaUAWnCuQoIJLFd9Ri9oszkS1IUyEmoSGbQ48MaVVXWdSAGQ0ASSfJXX2SHQyOW/pORI/W7qNzvsIMnywpyeWJnvfh33lPX448+zlE1AQQih6p06Q40OxElZAMajJ3G/mDbo09bk6aAAYIpKVVSmyBawAKi0KimNotgcfsAx/k3KEhhVGoatJFUagJ1NDA6ouSbwJPUzI+So1D3i1nrMoEaas6VYi4Ce6ZiTpicCHCOC1KtR1SpRVl/aKUYNHiCkCIIuRMzsCRYYJOzPZypl3Z3NOCukBLkmVlixVY9keEDnvYYh69gW83kiVq1O8rIe7OoeBZhTHjVA9uoYHzxZ4BTAoIAIAEADkAYGLPE/wBjV/w3/wBpxDwX9jT85+84lu0AaILDC45DYY7HaAOZ72zgZ4SbVz/7nTBNnj4zga4OJFcf2+R9/pjj/ZgXk5x1i3xt/GMTFDpIH9n75+77hhiDqfX825fmcWEX5X/P5540bKJ8vTif44toMR0FtiwpgjGUmUhPo872+P4Y5iqcySficLVq4qne+5xmo58luWPA3MZhjsYHlBn8MDvakzQ0yxJYQZPLnv8AftON2p1Prt8xvgS7b0GakrLfS3Le+xnpPzIx0QglwZuTfJp5HN0lpBqj2F2vckcrfG3X1GH2WzQda1VRAeqxEzIUCwvy/HEBrq2XL6fHZWsJ6XNjPvtceWI+zUkOq+yPvvNvgP8AjGWOma2H2QrA0wcVmt5fnbGFV481KkSFRVW3iI9SWZRe8C+2Mvs/2hzOZqsjqgSCUZZAvOmWDNvEYzUHyVkje7RMRSYHbSfhY8/ztjzzhLotSpTYwXCkE2g2I2+PqeeCHivGy9R0q027gFqakOod3UlWK02I7wWPTynArxDLo9Sm1LxawVZdMMNO25ksbfnff440qZnJnrPZJ6aZdUBAYEgibnxEzHOxHX4743yw64GexvBFp0adQu7llVgH+oCJiBuRMT5Y36wWQBzPXeT5455Vkargp8X4XRzOnWXUoQQyGCIII3BG8HbGavYXK6QA9exknvAdRn2jqU3EADYCBAxvvTloFvcPz0OIqYNyPl1/Iw4tpaZLRjcX4PlajjXXqKyjQqq6gCBpMKUMW3AttYYz/wBGclv9IqmIg94vhJ1MrCEiTrYiZnUSL3xNm6ZauZvztveqFBj09DhnDSIAO3coR/8Ar1ifkP8AjG6uuTCRCvZXJtpUV6zQQyjvFNyQwYeDmQD8JwtTs/kfDqzFXwmRNRbEHVPsWMmbYieoq0aNUfzfcaje0b3Av4XFv4YXiNId9PItU876CY9WxW+ySyezmVcwtWtckgB+kSB4ZEWG8i3PFp+yNCCNdYSZgVOojaLkiBLSYETvhvC3CtUWJ01KkeQYq33H541/pHittiG2Bm5TstRp1UrLUra1sCWBkc1PhuDAkeQ6DGxpMDf888Irk/nb82w5asnEu2BW4of1FX/Df/acRcB/YJy3+84l4n+wqx/Rv/tOIeB/sE+P3nB+oBshsMdhE2GOx3AD3EB4/TA5wE+Kv/f/ABwSZ4eI4G+BLetb+d/HHG+WBp0qf5/PP8+WJwu0+e3n/wBYjCWnniSi0+787ffh3ZSLtE4mIGKqb/n1xIzYmijq42gAYjc4kLSOuI2MeX3fn34pEshcfkf8ffipxDIGpl6oBMsrRH53/Hri9SoFjceHof4dMWKkIAALTFvXET+T1E0jD2zyvPVVWgiD2ogKOvU7fkwOc3uxiwrIwIYkG9/DECfQ4qdq8gKGbDMCKDgeLSSqNO/rBI3Oryw+q4o11VTq1KkMDIZT9aZtBB35HFNaoEFWc4JSKFdKkMCPMyQTJMzcL6DaMMy+QWjoAOozJJ9+3yF8dSzUgQRaJkeRkx8sQ8Rpu5VqTKCInUuom82IYQdrwdhbGSvgvXJnZ3hYrVKlNhCqxZLAzrALESJBmRvyGBNKWjiRIRqiSuvugfAjAjcbWnny5Y36vGqj9+aqim6PCKbSgi5ueeq88xgl7EcHFOmcw0mrXAZpiw8WgCPJvPfpjTJxWyathHSYQsCBAgRECLCCLe7Haz4vL8cSKMN+j+djyxzmgwtYXP5P/WFLArfmeR/j8sT/AEcEcx7sMOVvvbzwWgaMV6IOaAER3GqDyPeTMi299t8YnDqBDxEgU6g8gF1fxOCCmrfSpKPp7rROgxJYmNUbeeKCZLSzGGslQCBJkt7udz7r46Ys5pGdlctqy7IQTqUssjfwWj4rGOpxUqZVoEEOx6GUHqP4Ydke8DUgUeAFDWP2WkT0lo/4k4kWmw+jWc6Q0kKbWgcud8WQWctS/W14F9ST8F/5xeO9zfy5bfPbGdkkYVqpIIDsILDeFA3/ABvjXoIQZI/P8cQximPtGfMYeEiOeFoi18JR+7EgRcQH6mr/AIb/AO04i4KP1FMDz+8+/DuJ2oVj/Yf/AGnEfAhFCn7v4nB6ANk2GOxy7Y7HcAP5v2jgf4Dc1v8AE54Ic1ucDvZ5r1/8THG+WBo5nMLTALaoJiQpN4m8Axsbm2M/+VLyNLLEyTBixkqV98ecbExi9XRtJg/n1xk5vK1w2tfEdwFKqRuCJcNMgjoPD8MOKQF2hxrVZQp3HtmxEgbpF2EXI64cOOjw2F4nxxBImLreDblO8YhoPXJgjwkXNi8naLAbG9rX3xHnMxUBkMdQJIUsEsACBOm5ZtI2gCQT1rRRbbjRDQFUmJ9u9hJEBLxB2OHUeLU2u5CQJiS1gJt4RIF/T07LVajAywMiyyrgWtdApuYF4Av4ji5VDJDA/P5eeIlJNV7LUWtlrN1yv3YrV8wWCx7ybbx7N7bHFfMVSTJ91hcX89jbAVxjtFUrN3WXYiltq1QzdQsTC8tQuT85h8Vcjc74CbjXHaNIGmSKrEXpwNujGdKi/Qm+2Az+T9NP6UlNac1WU0qfsqNKmYknVIMi0WsMJQoqll33gXt5xf4/MXGJU4mKUo0dw58Wm5puLhxp3FlDDoRG0HTGloVmvlc1rHgNiAR1ggi/r8vVHQ0xqOYIgCy0hM9TJaflznGLls/TQhqbq6HktiJ3GlgGK89re64IBxrJvT/WPSI2hyAZ8wb4zaaL5BHimdLVGXvS+qL6UHhNyIUcoI92F4VXqJTVkdkYgXVh8pM8trgjeYv3EhSetNKAAIAAgNM3gjbeOt+k4u5aietvOPfPvP8ADnjZLRD5D7snxn6TQDNAqKStQDbUPrDyYQfUcsRcXzzFmC2RTpNwNTRcX36QP4jAl2Pz30fNaZ8FaFYzs382fiSQfNsHmfywZAFUeFtUR1Pi+PPHL8kcZGl3EysjxOopBLakUQVkTFhIG9iRfmbT0KUvjC4LlLEsoAICwRBIIXVI6SLe8/HZRQAALAbYhgroVjiq6DVYb74jzedVGCsQoNpYxczpAneYa/XSLzit/KqaSTbSSItJAMSBvBi3XlMjG0YujCXJNVoC49cNNEefTfFSpxNZiV5kktsBovsd9cg7ER9oYnpcRpEwtRGImyEMbRNlk2kD44raJLCUhvH59+JMU+JZkog06ZJi/uOw5nGb/KdWAQVnmDAHK9yN/wAL4yckilFs3fPHDGFX4tUsFCgxJMEg+7y874kfiVRHIOlgIm0EzBtBwZoeDLvFAO4rf4b/AO04ZwYRQpeQ/icO4vbL1v8ACf8A2nHcGP6in7v4nGvogNFx2OGFx2jB+tvgNSvo70MjlHedakADoJaxne02M2ixlV3wDUnqrq7zMFEB2EeC4AltLQQSARG9p6ci/Jga2X4vqlRTqMRczpkTcCLciIm5EG++IM1xRY0vQqgzsDBBiN1beDyPMHEVHLVFJejVR9dzqfVJixuF5chAu3Uk5rcTZMzTFeqjkqw0pEIdSQbSTKlxMgDxfaMPFCNZc4oWWp11Qx4mquwPOw1mdo2vMXmMLVqrH7CuUFy4qNFibB+8kgmTG23kMP45XWrlmNNg8wRpN7eKRzG2+LPBswlDK0xUZVIRAQxuCEVSDN/aBF4viW6Wi4lalxamDqFDMzIP7RoJAiSO8gnrO8Xw7+WgZLUcwze4COdvF+emBPitdalRmpyoNxDEagBAheQJJG14mJtisgOg6rQL+IEx72JuJnqYjYCGoIuza7RcYV0ajTV1ZyAxaAVXmBpm5HXkT5YzOHZYKBJMAcmnkbDzPp7pIxHQpA35HaCduokX9/ODOLWZcKm4E7e/n6W+A8xjTgkSrU8NzpU7IDc++bc7sR8MZ+YaVjaOWqY6X6n4WjaRjS+hVWXWieAxLmpTFyJHiZo2535bYiynBKjuVcCiu5Yujk65hoDGZIY6jE6T7VzhWh0YKZM/rCwDKNMmReQ1hA5Fet5xJRy0Rp7zrAYwB8B5dRFiTEBtWvw7MKxUU9VNCdL66QLwJ1sFqGPCNjHIwSYC0UBiSJPLVvvG/tepHmx3diK9Gko57kkwQAJuRtub3AAg2B3F9EIBPrf89MKaapOsEwDChgGIG0lh4RMbi087TY4jVytI0pqs4ZfGadWme7IKT4dN10s7T/7YH1sJsDLqU9QI6j7XnyiL3Ec7YPuGcdNTL03Cq9TaoNarDDcnUfrb26jAzmaGQHekZhiaahlh1PeKRLKvh8b2Ps2BZJ5jEVE0Foo65jTVqXq0xmaYCmD9aIHSSDyEWtEkpFK0GtLir6WJpAG2le+p3ve82gXvvizkuIap1gU46uhnf7LW5b9cAuQzlCqmmpm2o1B4gfpKmmwB0wSPEpKhTBj2gRJ1AMy+foPSrO2YdHQaqdM5tFaowS428KsQAOp8W5OI8aHkw3zTLPeK9MuAANTCIvJkAkGGI6YiqZp49qiehD28z/G3ywEVMzSahVqDMVRUDNppNml1VEHsMsXQsCpNjsYBtjP4fnNdGua2YZKiKTRX6RpLuA57shjqsQo9caKGjJnoRrvIM0JvPiO3KDH96bHf4YsU81KnUyTNoafvjAUi5Xvm/wDqDmnpBk1hp1yf1Yqxp5SVF+vhMYp5KtRZssfprTVQNmF+kAiidMwCJVSX8OlpJBMbHBgSHpdGjUVMXEkb4i7uiTfR53F/eMBOTKiswbORlwW0sc0peVsGMiNLXGnnMx4ZMSVKfe6TngtEu4lc4C4AI0MQTYcyb2BmNWDxoLZ6Ce6MSUtYXFvIdMJSWkpldAPW33n4YAaBo99WVuJnugoak65xL8tDAkjUL3EWg7mze8ohqJ/lGoaZQtVIzaEq1iFC6gwklhGk2URzwvGh2HfFaqmhXAIJ7pwADc+ExGHcD/Y0/cf9xx51xPOQqGjnzWLu3hWoQ6qQYlVuu0XIBJEC+PQOzju2Wos86mGok7mSSPkRglGkIOxjscMdjrAGM1naSND1KanozgH5nGfnKeQqkmoMpUJi7ikxMWF2nYYIK+dcOwBEA9B+GGjiNTqPQfhjkeN+wBqpw7IMSTSyhJFzopEn3mL44cE4eQB9Hyhif5ul+HvwTtxN/tD0H4Y7+U6n2h6D8MGu2BgjhORJ1dxldXXu6c+sThV4JkdWruMrPM93Tn7sb38p1PtD0H4YcvEX+0PQYl4v2ylKjEHB8h/QZXaL06e32dtvLDl4Xw9SCtPKqRsQtMEfEe/G+mfbqPQYkGdbqPljNqK9s2Um/QOnI5G9svvO6bjY++2IX4dw87rlTP8Ac/HBQc8w5j5YQ51uo+WFce3/AL+lb6QP0qeTSNDUV/u1APkG/M4eKuWP87T3/pf/AOsbv009R8sIc6eo9BhXHt/7+hvpGBUTKPGpqTQCPFUBgHcXawMC3kMJRyGTUeDul/usB9xwQfTj1Hywhz7dRguPb/39HvpGA3C8ofq0jPmL/PFduz3D+dDLn3qv5/7wUDOt1HoMKM43UfLDuPbDfSBb+QOHc6OW+ITrP3icN/kLho/mcqPgnL/oemCz6aeo+WE+mnqPlgyj2xU+kCtThPDTOqnlTPXQZ98/H1wicF4YDIpZQHqAnv5ed8Ff0xuvyGFGdP2h8sClHthT6QIPwfhn9Hlb7+xiN+DcOiO7y0c4039MGn01uv3Y76W3UYtfJHtkP42wNHBcibd1RI9w/PLDzwTKRHdU46RbBb9NPUfLCHOt1HoMNfJF9kP42gMfszkTc5eiSeZUE+vwGHfo5kf6ClvO3Pr7/PywWvn26j0GGHiL9R6DF5LtkAsvZ3JjahS67c8cOzuU5UKfpgo/lJ+o9Bhp4m8i49BgtdsQNJ2eyg2y9P4rP340x5fccaZ4k/Uegw4cRqdR6DB/x+wNMY7D1a2Ox1gDmcPjb3/wxl8W4mlCnrY3+qOp8vX58saecPjb34Gu1tAOEEDZ4kAgE93frHu8vhxtXITFp9q6evQVIqQDoJ8RnYiQAfXFWh28yrUmrCTTBjVcX+zBAM3BiOeIU7OnM0UqvmHpu1NACokAxBBDHS48iJvcm0PHYmm1Bqdau1Uk6lcIiaIBAhVEGxIv15YdwQtljMdssugpMZArCaZII1C1/EoA3G8bjzxZp9pFmO6qX5wfw/7xh8U7G0zRpGrVepTy1MqESmA1QWBF2/si2KPEePU0o16yUGK0ndYaqAWZXp02HhBt+s1SCZ0tsSDhqmtBbDGl2nWJ7mpH90+m2HHtOAQBQqXEzYD3XgzF9uvTATxbi70kzhVV1UKlNFJmCGALMRJIseRER5kYtcbdhSzXdEmogqFAukspU0RohZDEayxkbOkc8Q4o0jJha3aM/wBBU+X44T9JD/QVI6+H8cCfGuHM1NjQV1qBnqIUVtBVWRVVradDLqNzDEMbgHFell2XMLVqJTp0volFChdISoalJ3Tuy6kkDV74i8xicVRWcgvPa1bfqX5fWSb7fWwz9L1kKKL6mJUCVlmX2lA1XIAMjlF8B+V4S3dLTmmKiVFd4YNASvUqaSU1HVpeQIN52536uRLVKTCwplwQtOuSQ1I01P7EAsSSxvzgE74MYhnI36Xa5W0kUWhzCnXThrarHV0BPuBO2GHtrTEfqal5A2ufFYXufA1v7PuxiUuzKmiqsutVk+IMrFi7vqUK6soBfTBMkAkgTaSn2eqBaAms60XJAIVmbVrkQ9VQigOqgySdAsNgVAMpmye2SSyii+pSoZZUkF/ZEAmZg7YYO29MjV3NWCwQGBBZmZABJv4kYeUeYnKzXDGRxmKjOmmkadUlKa94PaDT9KOkqwmbk3HO/U+zbCmiFnKhxV1FF8X6xqoXT33MORJuOlzgqAZTNpO16FggovqOqASgnRZiJbrYHY2jcYVO2KtoHc1F1+yCUBPh182keDxGYgbxjJzPAO+EVEDqohR3ahl2CBNOYGnSov4vETsIwidnGPdO2oNS1INUMzo1LuyWIbTqJ8dpja+FUQyma1PtmjFFFN5fVpErLaZLQNUysGekHEidrAQkUXh7pdPEIm3iv4b25YHf5AZO5bxHumzDXEd4aykfUYlFUkWMzpM+1GF4twWqdDIFFRGR6bFKsEAaWpuEonSpXwxPv64dRDKYQjtYp2ouYMe0m/T2t7H0w+n2pkSMvVjkfCfubAbnuCQajKVALUGIaVA7pyTUZnUKG0aVi0y2++Jcpk276uzlH15ikyfrabSAFBdv1gIUDV4SJIO2DGIZSCqp2siB9GrGf7u3MwGk26DDh2pB/makxOxt77fLAXw3I1l+jq9Oqt8yWIpEgwWNPUyn2Y0lYB9kII1GKnD87WCZZXks1PMtV1AhmdBU7tDHsSqBhAkhTisIkubDo9qBuKNTluI+8X+HXEY7YUPGPropZ0mXUAAklQCdiMDNSu1PMU6dRdaPTbS6nxPUVUc7eEBl1aV3JjYG+/neyYqLNPMlJupCKwIO8hrNNrgDlbFVFcmdsX9OMvo72fAbapO/2YiZ5xvAnbE9btbRR1RgQzjUoMiQSRzXeQfDv5XGM7NdhUq0RSqVmLq0h1RVi0RpBg+/yHvw/M9kBVq0qtStPdKIVE0yQdWqSTF4t5c9sK4hs2uEcZSuWAGlgdibkdfkbeWNamcBfZSj40fxSzODNxIH9olusAct74M0wSQ0EaGwx2EXYY7HYAP5r9o355DA/wBoRekemq8bXp/W3B6Dntjfzh8bYH+0IvSMbB+VxenYHYfkY5P2BlDhnCWNGo2hCatOznQCfBTWGmmWElTYswgC3LF/+SXNKmgFM6WexMBNRfS6wsakBEABRIMabYpcLpVdAYa9HcnSquVBOhICsXIHiDwdAIudXIkGRosKags0id97tMXLGwsCSTG5JxEm7GlozF4a36/TTRlczDFZJLMxYnueUggNrvAsNxij/wCnjAVKZNILUQhmLsSXOkiFVUIXvFVgNZA0xBucegwokloCgkybAXkmfj6Yz6vaHLrzYwYJC7Tt7UfLrgjOT4CjEy/Y0ju2buwxaahp0aZEBpj9ZSYsdMqD4IOLWU7KFEWaYapqOotUmFZNLaP1cBiQgLFSxCkzMRu5HitKpMVLjlEHYdd/eJ3wtfPjZT8fz/HEynL2aRSKdbs9S+k961Kiy6NEOuppMktLTz0iOkmeWLrMAYSmo3MwBcRfb3YiFbnqPx54hq1TqkGRGM27L0h7GoxBJB/s3j3g/wAMVsw+ltIpF2KlgJMCGRdOxgnUSD0Vtoxa1g/n8/k4rtmrzf5/w9+BMQ5qr6PDTh9GoK0AzyU338pjz54jepmyDCotjpmCNqgE+c90bAiNc3jDTmwWBLhRE9eke/fliq2aepC0Q1TqwXSv7xaPiJ92Gv8AwLLdVA6xmAHhiRBIET4ZiL6Y+O3XCV8+zKq0aio6jxBhY+EwskG+rT8J8sNpcHdoNap/kp2H7xv6AYtPwWgQAE0kSAUJDCd785N7zh2hbEytWprKswI+qQBtaOn9qfhiJM1mBAaipktccgHCobM3tIdflseZEL8KqoZpOGUcmsfXaLeWEp8QuFrmpTPOAIvbczz5CcILJm4sAFWpSddSg/3TpclbwVK6DdoF1gkmMXslBUOuoA7A2joY87fLFHL5s6ZmeRMW+7rhwqT5c4HLphMaZsUs6VgMDfpyxK9NHnUFYfZK7+v5vjKXMkC156YiqZ9genv3xLjZan2aFXguXMt9Hp6jz0KCQTe4E3j4xiGpwGiTq/WAx/TVCBN4CsxXeOUWHQYr5ftHTUHvKiQIltUxOxMbDz2xp0cxTcHu2VogEAi3v+GBZRFLGRh5vstTLBtdwwZdVOmQHF+8lVV9U3nVPzxf4blGpJoYqwB8MKVhd9N2aw5X2gcsXYgXgDpHX/uMRuZA3I6AY08ja2YUNIMnl7v4+nzx1RrHfY/9fnrh2n34jeYMmLG3ww1oAZ7MJ7FhZqokCQPiYIJgWiJ9wwWLywKdmB7Nvr1fq9Y58h99jyuV0say5JQRrtjsKosMdjsAGs6T3jfD7sYXaA3p7bP1nen8I6z8MEOb/aN8PuGB3tG16QsRFT60c6f1YhjuZ5cscb/IGXez7f8Ai0ZIPh368vh7vPF9VI5z+fz6Yzuz5H0WjI+rtv1t57Y0Ssm8n4bX9/5jGUnTGgR7XcQqGrTy6DwmDUMkKux8ZtAA8W4sGI8SqCNZrjSpTJFDVT1KUNVIFQAy2kMCplVmUFtIgsR4ifj1IJmizT4lkNEhdSd2ZE+IgS0AGwO04Au1dGXGpTrCXOoklROgQCZtsefUxjp+NJIGyNe0VZlqOoCkXWAZEWBXVJN9NhqHuixDwrj9VgrM7FSdTiFkiY+sSF5WtYjYm4coKKFIlQLA7MWM7c7GeZm2L2Qy50gVFbxGdP2hP1QTtA+fXdfIkKz1LJVnrUw9IWPIsBHxuDy9cWc1kX8JUq0yWkxp++byPhjB4GyViAcvpQeEualWdQHshdYPNbkAXPIYIq/AsugBNOxPJqpM/vzt92OZ6ZstoY2RfuwRpL80LCB/miDy5YflctVU954A6zpSZDyIEty3+WJG4Dl1XUaYj+/VJ/34jXgOXZdXdiB/bq7RP28TaKxMvNZUgg1VPPwoS03iToIgCRc28WKgzOXbZahAtbvuRP8Ab642kyNFQ7U1CysG78yOTsegwLVkrKzKukAWuDcjynp8564pMyloukZaNWl4Nv52bmNMa9+cbxfbDVqZb7FT0qAdDu+34YjrPUGVWyl++PugA+fzxnpmKyhxCSRyEwYHIsDEDFeiXI2qooKY0vPQd4Y5XGqwMWnflhKJoMCIIIGzd4Cb8vFJ2O3THcf1ir4QukICZF5E/wDHriHgqMZc739dDT8LR/l88K9DvdBBkMgwpBLKpuWIJYfAmb/KMJRydTVB06Z3kTE7xPS+Eo8Jy7eyDYXlqv8AFr45OFUAxTTcf2n8uerC0a0YvbBqlFQyuulGVjAgwCLyfDM20zJ6YBsznalY6tUlTIDGwk/G/IGOV4tgr7Y8MRCp0VWgMRpYxTFpYzuBF5YE9bYFOH5QVg49mo11LEwFkXkECxjlEXHI43glVmM+SlWrs5BaxvG9hN45na8fwxtcC4lVot3ikgggEGDqEwZixsDe/wA8ZGapqobQwqQWXwgFRffzU29D0u7LT4Czahp22A35t6z78W1aM+D23hfElzNJaibHcdDzGJ6jbcz5fn348/7AZmKxQGA6kBRP1Yhrj+9+bY9BI5Scc0k09GkXaITuCQZ/P446tztyN7dMOZZO9rfLz9PTEdYEC0RHx54Suxg52cmUMR4qnXmBsRb1/gcFSYE+zD+xt7dXrvA2HP3n4YLFO2NpckoJF2x2EUWwuOwAdzg/WN8PuGB7tGf2fufmOtP6u594Nudjggz37Rvh9wxgcf3pb/XnbrT3nxenW+OR/kDLPZ6RlaNxOjfl8Maaidj8CMZfZkD6JQtbRYR5/L/jGpY/DGMrsaKfEeHiusGVIurcwfLyjcfcQCPLe1HA6mXdEJ8HdhVIIbwAgXDcyQD7zvbHr6HnEe/FDjHDhmEiASpkSPkDyNvlioToJcaPHchwd6tQM2sCI1MDBH+aZ52AO52GLWRy4aUJ7slgFYkBAQee1wL2/jgpOW0yoBkEz/H42jFJaQ7+hKi1VI2tLXI9+0e7FSnbJQS5TgDZdaShwDq7yoCVEyV8I5+yu5O53xt9p6DvTQI4pkPJYkAbFdMtzJYemKXaSqVzFFQQBVOl7sJEoOTATDHfyxU7UcXpAUxQqI1VToYAkkIQZjSR9YKMZctM6HSTQQ8Wps2XIVtDHTBJFrg87X2+OO4cjfR4J1ELEgg6iBBIi24OKXHopZUaSAUMrc8zFoM7H5YgyVdGyxDOmt11EFvETCk2Lav+8TVoq9/wiyVJlouHcP8A2gQeagiV5yPnjL4ll2bVoIB1ySSRI08ufT0OLHCq2ug9QnxHwm5OxWNyevyxHxusKaFxvqUC07gzzjkMV+xk9o7MIO4pz7OsknfrecZPDMuUJ1mSJ8/qDbz8uU3xv51bUlUTLWBmOZ/H87Y/CYZGYRYXJovTJJUySHAmdQNrYpcMTWy3xukxr+14O7gjlJ1ATbqR6Yv8IywFFmi5J+aH8cZ3F6p+mhAxAKgxcf0nMETcD0xsZMxlzcc7k/2cS+ENcncBpugqa3D6mMQR4RyUxzHnfa+Eo0G+lO5cFWAASRayAnefqk/5hjB4bx6jSZjWYiCVWATCyNNpmBBi3MdcPqcR11T3VX9VKMhBECSpYnUDHiLbj4YqnY8lSCPOZVjmKbagaenSaZ0+M+OTBuR4hPkDvga7TdnGVg1ONJkkSJMQPrXJA5joJ5kz53Mt9OWlrlHUE8yw7skNKxA1QZ25CJtBx/i1VBSfVBZgrQNLTp1GkvJmVmgehM4cU00KVPkFs/wV6QXVrPeFt1KAQRcAgA8th0jcY6hlAiXAJiGYRy94898EfbAuWpIDKpOwjQSUUjqIF5M9dsZlIMQA0A6JAKjfTMsGEgTHuPXGibaMpRpk/YXLf+TTIuFVtuVgJPMHb1OPSHHQX89tv+fvwLcATuRSlgGqEi4USqtGlYALSJKhFvYkxvfpZ6s1CoyNqJYKjQGZS2lbothBOqCSQN74iUHIcdI2ZE2jV/0T94xHUWQd9j7vzbDMqxdVfUw1AGIAiQDEFSRHvxK9ImfG1/Jf4LOJw2OwV7KkxTmPaqbGOQ+qLHcX/HBeojGNwzghokAPqUFjBEHxD4zHwxsoNsW3YkEgGOxwGFx2gDedPjb4fdgf4+DNIifr8hG9OPFPh9w3+GN7O/tD+eWBztLUCimzCY1wY29m08ifnjjf5Ay12aP/AItDUCTpO1/rHnz5Y1gt736cufv8hjzXP1KyJQCZsU1FG9MUjU0ySVeEU6bWBPh8J6HGfnuJmpUWpQz1OiumCe+MzJP7OoQLCBPOMJ/FbsLPWSSbQI/P8MTUVYCN9uUDHlnbLj+aBRBUKIUPiW2tgzCJI5ADaDebyMT9pMxUpZPKVKdaoj6lBYOZYFXuZN/YUyecnmZXjDMPuN8L71PCQtUXERc/HfbHl+YzzCoQ7+Jb8gVII6Gx5yLzGDjsX2lapQX6SQX5ORGoXKseQ1AHbpNgRiTiedDMxpgVGMALqgSSh12+ykkDn8cTtOmVSatHn2b4s7MNVdjE+IubHcxeVv8AcPI4pd9TIgAG4K3ieR22t1649R4jUp0swid1NNwviDNAJZg0nVyBRusA78mcQrUUpZg0yHq0HjTqbxFtLJSHi3IdVkcwfPFJ/QOH2ebagWXS3hFlve3v+MWxJOpmjVAG8TDc2mDJsPO3nj0Ssr9zlCELVnA71fEF1d0xhzrmiusAarwYEGcR8Lhw1OsjU6har3VTxaSFqMoB1GJ0hSJjWpkczgyDxgNTqVFYd0rjYaghnlM2vtfcHpeMWKjZmsSmmrVEyVqKSOkgEW3FuRPU4M+Aha1WqlSkFSmXTWHcB2FRh4fFsEAvO5PQYrdl3atPfUDRIpqdWtxFT2XWC20gMB0PPfBYYfYJ1qucJDaczK+z4XAm8crDr7je+JMsczSVlo0aq6tNhQaLAKoPhOygD4Y3OE1MxVzMVV00ZZSh1z4Q0OW1WJa/SGt1OgtdQh76r3ROZemkuwL0xVIWzE/VvqAi07XLbBRv2CyfTHqBu6rGpFmNEr1MSVibmB54jq5jNVVKuHgGdOmBvFgBDW9+55HBbma5UZ2WZe7K/RiuosxNJWhQDNQl52kwTcRZnGOHtpoJl1VGZWaoTLBdKra7cy0dT64Vg4ARWyrgkBHMm/hPLYnbn+er8tl3SGCMG3nQwJPoIG/K2DHiWSdqeWFEKlR475m1Qg0MWOkt4fHb4gYblKZahWKIe/QBlmV7yVDhfEAs3KW1AeGTuMPLQsAayq1Yle8DXi5Fpud4g778+WEqZqsQA3fMAti2swT0O+8emDOgiacoSDFX9pKtN0Yrq8Q7skgXI38MCcPo0FaUcVaVRqrrTIV3GlXIFwulZWDLwbzeJwrHh9gdSr1ntNXVNidXOJvHP4bDB52f4P3Kd5VJLxN9kG9hihk86q5iqhqK/dkXXVtpBIIJI9onmYi8RjczvE6ZVhqUgqRF5nb3RJHriW3dDjFLbJ1U+00yRt9kfZH8TzPkAB5dwzheZ4rUrVMy9aiojSjKYEzpVVaAAALncz549WLhri4N8A3artk/eHK5FWqVp0lwuoK3NVGzMOZPhXnsY0jZEil2Kz1ajm6mTq1TURA8FjOkoR4gTcAiZWbEDzJzOE5GpxirVqVa1RKawUUXChidKhdgQFMncnBF2W7InLrVq1TqzFRGSxJ06rmWJOp2IBLeVuZNL/0mqeCvznujz2h+v5tin7aJF7CcQq08zWyNVy4QPpLGYKNBib6WB1RJiPM49BXljzTgbauNVytwGrTvy8Bvtvj0tMTJDiEYwuEGFx2DBjPftG+H3YxuNcJGYplSQGHssdgbTI5gwLeQxtZ5T3jeFjtspPLqBiHQfst+6fwxyNPJjBluzdUxNdrRfUYMbAgjTA93IXtiKp2NUv3hKl59ogav3tOofAjBaBywttsPKQgYqdmnZQjVSyiwBNgOgEW5iNvI4Y3ZCVUawQghJA8FolYXw8ha1sFQUdD6YcunywrkFA/+jB5OBz2FjzPs7mcK3ZZmUhnUgnmBb3eDBKrJ1Hrh+pOq+oxEpS6NYpAinY0KQymmGBsQFnn/AGPPHL2MEn2ImY0rv+5Y7+uC63lh0L5YjOfReEQOPYdefdn/ACr/APDHU+xQEEGmCJ2VQf8AZ0+/BmCnVfUYTw/aX1GDOfQ/HEDT2IU/0e32Vt6p+YwxuwykG1L91eW31MGxZeq+o/HHak6r6jBnPoPHEB27CqbDuh/kXfrdMd+g4VpXugR7PgEL7opz8588Gxqp9pP3h+OEFen9tP3h+ODOYeOIDp2E5sKJYmSQignyPg/7w4diLfzVv7Kx740fKcG4q0/tJ+8PxxxZeRX1GDyT6DxxAj9AxBgUoI20qL9f2f44T9AxFxRPvQR6aMHBdftL6jHd6n2l/eH44Wcx+OAD/oOCbilHSBHu9gYaP/T+mPqUvQf/AA+ODrWn2l9R+OFDL1X1GH5JC8cQOyvZE010oyKs7KAAff4OX5nEv6LPzqT74Px9jBbK9R6jDHZOq+ow1OXRMoRMvheUelTKFwfsHmvlsJAO3T3RAFlv/TjM0x4c2qsbFlWorN72FSd749MLJ9pfUYaWU819RjRNmLSA3s72XzOXzAqVc2aqBSNE1Nzs3jdhIj54pcS7EZinWarkMwtEOSSrahEmSAVBBE7CBHng8GnqPUY4wenrh2yaBrsj2W+hhmdxUrOIZhMATJA1STJuSd4FrYJ02GGkDyw8DE7Y1oIxjsKBjsdo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50" name="Picture 6" descr="http://mokucorrea.com/wp-content/uploads/2014/03/20-bill.jpg"/>
          <p:cNvPicPr>
            <a:picLocks noChangeAspect="1" noChangeArrowheads="1"/>
          </p:cNvPicPr>
          <p:nvPr/>
        </p:nvPicPr>
        <p:blipFill>
          <a:blip r:embed="rId4" cstate="print"/>
          <a:srcRect/>
          <a:stretch>
            <a:fillRect/>
          </a:stretch>
        </p:blipFill>
        <p:spPr bwMode="auto">
          <a:xfrm>
            <a:off x="5026784" y="3124200"/>
            <a:ext cx="4117216" cy="1752600"/>
          </a:xfrm>
          <a:prstGeom prst="rect">
            <a:avLst/>
          </a:prstGeom>
          <a:noFill/>
        </p:spPr>
      </p:pic>
    </p:spTree>
    <p:extLst>
      <p:ext uri="{BB962C8B-B14F-4D97-AF65-F5344CB8AC3E}">
        <p14:creationId xmlns:p14="http://schemas.microsoft.com/office/powerpoint/2010/main" val="378577565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6667500" y="2068078"/>
            <a:ext cx="3733800" cy="3505200"/>
          </a:xfrm>
        </p:spPr>
        <p:txBody>
          <a:bodyPr/>
          <a:lstStyle/>
          <a:p>
            <a:pPr marL="0" indent="0">
              <a:buNone/>
            </a:pPr>
            <a:endParaRPr lang="en-US" dirty="0"/>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4172416447"/>
              </p:ext>
            </p:extLst>
          </p:nvPr>
        </p:nvGraphicFramePr>
        <p:xfrm>
          <a:off x="0" y="1398375"/>
          <a:ext cx="9144000" cy="5353700"/>
        </p:xfrm>
        <a:graphic>
          <a:graphicData uri="http://schemas.openxmlformats.org/drawingml/2006/table">
            <a:tbl>
              <a:tblPr firstRow="1" bandRow="1">
                <a:tableStyleId>{5C22544A-7EE6-4342-B048-85BDC9FD1C3A}</a:tableStyleId>
              </a:tblPr>
              <a:tblGrid>
                <a:gridCol w="3048000"/>
                <a:gridCol w="3048000"/>
                <a:gridCol w="3048000"/>
              </a:tblGrid>
              <a:tr h="879876">
                <a:tc>
                  <a:txBody>
                    <a:bodyPr/>
                    <a:lstStyle/>
                    <a:p>
                      <a:r>
                        <a:rPr lang="en-US" sz="2400" dirty="0" smtClean="0"/>
                        <a:t>Cartoon</a:t>
                      </a:r>
                      <a:endParaRPr lang="en-US" sz="2400" dirty="0"/>
                    </a:p>
                  </a:txBody>
                  <a:tcPr/>
                </a:tc>
                <a:tc>
                  <a:txBody>
                    <a:bodyPr/>
                    <a:lstStyle/>
                    <a:p>
                      <a:r>
                        <a:rPr lang="en-US" sz="2400" dirty="0" smtClean="0"/>
                        <a:t>Symbols</a:t>
                      </a:r>
                      <a:r>
                        <a:rPr lang="en-US" sz="2400" baseline="0" dirty="0" smtClean="0"/>
                        <a:t>/individuals (list what you see)</a:t>
                      </a:r>
                      <a:endParaRPr lang="en-US" sz="2400" dirty="0"/>
                    </a:p>
                  </a:txBody>
                  <a:tcPr/>
                </a:tc>
                <a:tc>
                  <a:txBody>
                    <a:bodyPr/>
                    <a:lstStyle/>
                    <a:p>
                      <a:r>
                        <a:rPr lang="en-US" sz="2400" dirty="0" smtClean="0"/>
                        <a:t>Main idea (analysis</a:t>
                      </a:r>
                      <a:endParaRPr lang="en-US" sz="2400" dirty="0"/>
                    </a:p>
                  </a:txBody>
                  <a:tcPr/>
                </a:tc>
              </a:tr>
              <a:tr h="590992">
                <a:tc>
                  <a:txBody>
                    <a:bodyPr/>
                    <a:lstStyle/>
                    <a:p>
                      <a:r>
                        <a:rPr lang="en-US" sz="2400" dirty="0" smtClean="0"/>
                        <a:t>King Andrew (1833)</a:t>
                      </a:r>
                      <a:endParaRPr lang="en-US" sz="2400" dirty="0"/>
                    </a:p>
                  </a:txBody>
                  <a:tcPr/>
                </a:tc>
                <a:tc>
                  <a:txBody>
                    <a:bodyPr/>
                    <a:lstStyle/>
                    <a:p>
                      <a:endParaRPr lang="en-US" sz="2400" dirty="0"/>
                    </a:p>
                  </a:txBody>
                  <a:tcPr/>
                </a:tc>
                <a:tc>
                  <a:txBody>
                    <a:bodyPr/>
                    <a:lstStyle/>
                    <a:p>
                      <a:endParaRPr lang="en-US" sz="2400" dirty="0"/>
                    </a:p>
                  </a:txBody>
                  <a:tcPr/>
                </a:tc>
              </a:tr>
              <a:tr h="590992">
                <a:tc>
                  <a:txBody>
                    <a:bodyPr/>
                    <a:lstStyle/>
                    <a:p>
                      <a:r>
                        <a:rPr lang="en-US" sz="2400" dirty="0" smtClean="0"/>
                        <a:t>Slaying the Hydra (1836)</a:t>
                      </a:r>
                      <a:endParaRPr lang="en-US" sz="2400" dirty="0"/>
                    </a:p>
                  </a:txBody>
                  <a:tcPr/>
                </a:tc>
                <a:tc>
                  <a:txBody>
                    <a:bodyPr/>
                    <a:lstStyle/>
                    <a:p>
                      <a:endParaRPr lang="en-US" sz="2400" dirty="0"/>
                    </a:p>
                  </a:txBody>
                  <a:tcPr/>
                </a:tc>
                <a:tc>
                  <a:txBody>
                    <a:bodyPr/>
                    <a:lstStyle/>
                    <a:p>
                      <a:endParaRPr lang="en-US" sz="2400" dirty="0"/>
                    </a:p>
                  </a:txBody>
                  <a:tcPr/>
                </a:tc>
              </a:tr>
              <a:tr h="590992">
                <a:tc>
                  <a:txBody>
                    <a:bodyPr/>
                    <a:lstStyle/>
                    <a:p>
                      <a:r>
                        <a:rPr lang="en-US" sz="2400" dirty="0" smtClean="0"/>
                        <a:t>To the Victor belong the Spoils (1877)</a:t>
                      </a:r>
                      <a:endParaRPr lang="en-US" sz="2400" dirty="0"/>
                    </a:p>
                  </a:txBody>
                  <a:tcPr/>
                </a:tc>
                <a:tc>
                  <a:txBody>
                    <a:bodyPr/>
                    <a:lstStyle/>
                    <a:p>
                      <a:endParaRPr lang="en-US" sz="2400" dirty="0"/>
                    </a:p>
                  </a:txBody>
                  <a:tcPr/>
                </a:tc>
                <a:tc>
                  <a:txBody>
                    <a:bodyPr/>
                    <a:lstStyle/>
                    <a:p>
                      <a:endParaRPr lang="en-US" sz="2400" dirty="0"/>
                    </a:p>
                  </a:txBody>
                  <a:tcPr/>
                </a:tc>
              </a:tr>
              <a:tr h="590992">
                <a:tc>
                  <a:txBody>
                    <a:bodyPr/>
                    <a:lstStyle/>
                    <a:p>
                      <a:r>
                        <a:rPr lang="en-US" sz="2400" dirty="0" smtClean="0"/>
                        <a:t>Doctors are puzzled (1835)</a:t>
                      </a:r>
                      <a:endParaRPr lang="en-US" sz="2400" dirty="0"/>
                    </a:p>
                  </a:txBody>
                  <a:tcPr/>
                </a:tc>
                <a:tc>
                  <a:txBody>
                    <a:bodyPr/>
                    <a:lstStyle/>
                    <a:p>
                      <a:endParaRPr lang="en-US" sz="2400" dirty="0"/>
                    </a:p>
                  </a:txBody>
                  <a:tcPr/>
                </a:tc>
                <a:tc>
                  <a:txBody>
                    <a:bodyPr/>
                    <a:lstStyle/>
                    <a:p>
                      <a:endParaRPr lang="en-US" sz="2400" dirty="0"/>
                    </a:p>
                  </a:txBody>
                  <a:tcPr/>
                </a:tc>
              </a:tr>
              <a:tr h="590992">
                <a:tc>
                  <a:txBody>
                    <a:bodyPr/>
                    <a:lstStyle/>
                    <a:p>
                      <a:r>
                        <a:rPr lang="en-US" sz="2400" dirty="0" smtClean="0"/>
                        <a:t>Rats leaving Falling House (1831)</a:t>
                      </a:r>
                      <a:endParaRPr lang="en-US" sz="2400" dirty="0"/>
                    </a:p>
                  </a:txBody>
                  <a:tcPr/>
                </a:tc>
                <a:tc>
                  <a:txBody>
                    <a:bodyPr/>
                    <a:lstStyle/>
                    <a:p>
                      <a:endParaRPr lang="en-US" sz="2400" dirty="0"/>
                    </a:p>
                  </a:txBody>
                  <a:tcPr/>
                </a:tc>
                <a:tc>
                  <a:txBody>
                    <a:bodyPr/>
                    <a:lstStyle/>
                    <a:p>
                      <a:endParaRPr lang="en-US" sz="2400" dirty="0"/>
                    </a:p>
                  </a:txBody>
                  <a:tcPr/>
                </a:tc>
              </a:tr>
              <a:tr h="590992">
                <a:tc>
                  <a:txBody>
                    <a:bodyPr/>
                    <a:lstStyle/>
                    <a:p>
                      <a:r>
                        <a:rPr lang="en-US" sz="2400" dirty="0" smtClean="0"/>
                        <a:t>Downfall of the Bank</a:t>
                      </a:r>
                      <a:r>
                        <a:rPr lang="en-US" sz="2400" baseline="0" dirty="0" smtClean="0"/>
                        <a:t> (1833)</a:t>
                      </a:r>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
        <p:nvSpPr>
          <p:cNvPr id="4" name="Title 3"/>
          <p:cNvSpPr>
            <a:spLocks noGrp="1"/>
          </p:cNvSpPr>
          <p:nvPr>
            <p:ph type="title"/>
          </p:nvPr>
        </p:nvSpPr>
        <p:spPr/>
        <p:txBody>
          <a:bodyPr/>
          <a:lstStyle/>
          <a:p>
            <a:r>
              <a:rPr lang="en-US" dirty="0" smtClean="0"/>
              <a:t>Jackson political cartoons</a:t>
            </a:r>
            <a:endParaRPr lang="en-US" dirty="0"/>
          </a:p>
        </p:txBody>
      </p:sp>
      <p:sp>
        <p:nvSpPr>
          <p:cNvPr id="5" name="Text Placeholder 4"/>
          <p:cNvSpPr>
            <a:spLocks noGrp="1"/>
          </p:cNvSpPr>
          <p:nvPr>
            <p:ph type="body" idx="1"/>
          </p:nvPr>
        </p:nvSpPr>
        <p:spPr/>
        <p:txBody>
          <a:bodyPr/>
          <a:lstStyle/>
          <a:p>
            <a:endParaRPr lang="en-US"/>
          </a:p>
        </p:txBody>
      </p:sp>
      <p:sp>
        <p:nvSpPr>
          <p:cNvPr id="6" name="Text Placeholder 5"/>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0243740"/>
      </p:ext>
    </p:extLst>
  </p:cSld>
  <p:clrMapOvr>
    <a:masterClrMapping/>
  </p:clrMapOvr>
  <p:timing>
    <p:tnLst>
      <p:par>
        <p:cTn xmlns:p14="http://schemas.microsoft.com/office/powerpoint/2010/main" id="1" dur="indefinite" restart="never" nodeType="tmRoot"/>
      </p:par>
    </p:tnLst>
    <p:bldLst>
      <p:bldP spid="2"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P spid="5"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Jackson Political Cartoons</a:t>
            </a:r>
            <a:endParaRPr lang="en-US" dirty="0"/>
          </a:p>
        </p:txBody>
      </p:sp>
      <p:sp>
        <p:nvSpPr>
          <p:cNvPr id="8" name="Content Placeholder 7"/>
          <p:cNvSpPr>
            <a:spLocks noGrp="1"/>
          </p:cNvSpPr>
          <p:nvPr>
            <p:ph sz="quarter" idx="13"/>
          </p:nvPr>
        </p:nvSpPr>
        <p:spPr/>
        <p:txBody>
          <a:bodyPr/>
          <a:lstStyle/>
          <a:p>
            <a:r>
              <a:rPr lang="en-US" dirty="0" smtClean="0"/>
              <a:t>How do some of these cartoons reflect the major criticism of Andrew Jackson?</a:t>
            </a:r>
          </a:p>
          <a:p>
            <a:endParaRPr lang="en-US" dirty="0"/>
          </a:p>
          <a:p>
            <a:r>
              <a:rPr lang="en-US" dirty="0" smtClean="0"/>
              <a:t>How do some of these cartoons reflect support for President Jackson?</a:t>
            </a:r>
            <a:endParaRPr lang="en-US" dirty="0"/>
          </a:p>
        </p:txBody>
      </p:sp>
    </p:spTree>
    <p:extLst>
      <p:ext uri="{BB962C8B-B14F-4D97-AF65-F5344CB8AC3E}">
        <p14:creationId xmlns:p14="http://schemas.microsoft.com/office/powerpoint/2010/main" val="3217362049"/>
      </p:ext>
    </p:extLst>
  </p:cSld>
  <p:clrMapOvr>
    <a:masterClrMapping/>
  </p:clrMapOvr>
  <p:timing>
    <p:tnLst>
      <p:par>
        <p:cTn xmlns:p14="http://schemas.microsoft.com/office/powerpoint/2010/main" id="1" dur="indefinite" restart="never" nodeType="tmRoot"/>
      </p:par>
    </p:tnLst>
    <p:bldLst>
      <p:bldP spid="8"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4089400" cy="1143000"/>
          </a:xfrm>
        </p:spPr>
        <p:txBody>
          <a:bodyPr/>
          <a:lstStyle/>
          <a:p>
            <a:r>
              <a:rPr lang="en-US" dirty="0" smtClean="0"/>
              <a:t>Live like you were </a:t>
            </a:r>
            <a:r>
              <a:rPr lang="en-US" dirty="0" err="1" smtClean="0"/>
              <a:t>dyin</a:t>
            </a:r>
            <a:r>
              <a:rPr lang="en-US" dirty="0" smtClean="0"/>
              <a:t>’</a:t>
            </a:r>
            <a:endParaRPr lang="en-US" dirty="0"/>
          </a:p>
        </p:txBody>
      </p:sp>
      <p:sp>
        <p:nvSpPr>
          <p:cNvPr id="3" name="Content Placeholder 2"/>
          <p:cNvSpPr>
            <a:spLocks noGrp="1"/>
          </p:cNvSpPr>
          <p:nvPr>
            <p:ph sz="quarter" idx="13"/>
          </p:nvPr>
        </p:nvSpPr>
        <p:spPr>
          <a:xfrm>
            <a:off x="-239057" y="1415864"/>
            <a:ext cx="4938058" cy="5440362"/>
          </a:xfrm>
        </p:spPr>
        <p:txBody>
          <a:bodyPr>
            <a:normAutofit lnSpcReduction="10000"/>
          </a:bodyPr>
          <a:lstStyle/>
          <a:p>
            <a:r>
              <a:rPr lang="en-US" b="1" dirty="0"/>
              <a:t>“I try to live my life as if death might come for me at any moment.”</a:t>
            </a:r>
            <a:r>
              <a:rPr lang="en-US" dirty="0"/>
              <a:t> Though that may have been </a:t>
            </a:r>
            <a:r>
              <a:rPr lang="en-US" dirty="0">
                <a:hlinkClick r:id="rId3"/>
              </a:rPr>
              <a:t>true</a:t>
            </a:r>
            <a:r>
              <a:rPr lang="en-US" dirty="0"/>
              <a:t>, </a:t>
            </a:r>
            <a:r>
              <a:rPr lang="en-US" dirty="0" smtClean="0"/>
              <a:t>Jackson was </a:t>
            </a:r>
            <a:r>
              <a:rPr lang="en-US" dirty="0"/>
              <a:t>also prepared to fight death tooth and nail. When an assassin tried to kill him in 1835, Jackson </a:t>
            </a:r>
            <a:r>
              <a:rPr lang="en-US" dirty="0">
                <a:hlinkClick r:id="rId4"/>
              </a:rPr>
              <a:t>beat </a:t>
            </a:r>
            <a:r>
              <a:rPr lang="en-US" dirty="0"/>
              <a:t>him in the face with his cane.</a:t>
            </a:r>
          </a:p>
          <a:p>
            <a:r>
              <a:rPr lang="en-US" dirty="0"/>
              <a:t> </a:t>
            </a:r>
          </a:p>
          <a:p>
            <a:endParaRPr lang="en-US" dirty="0"/>
          </a:p>
        </p:txBody>
      </p:sp>
      <p:pic>
        <p:nvPicPr>
          <p:cNvPr id="4" name="Picture 3"/>
          <p:cNvPicPr>
            <a:picLocks noChangeAspect="1"/>
          </p:cNvPicPr>
          <p:nvPr/>
        </p:nvPicPr>
        <p:blipFill>
          <a:blip r:embed="rId5"/>
          <a:stretch>
            <a:fillRect/>
          </a:stretch>
        </p:blipFill>
        <p:spPr>
          <a:xfrm>
            <a:off x="4699000" y="127000"/>
            <a:ext cx="4445000" cy="6591300"/>
          </a:xfrm>
          <a:prstGeom prst="rect">
            <a:avLst/>
          </a:prstGeom>
        </p:spPr>
      </p:pic>
    </p:spTree>
    <p:extLst>
      <p:ext uri="{BB962C8B-B14F-4D97-AF65-F5344CB8AC3E}">
        <p14:creationId xmlns:p14="http://schemas.microsoft.com/office/powerpoint/2010/main" val="1330010392"/>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122237" y="648831"/>
            <a:ext cx="9296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sz="2600">
                <a:solidFill>
                  <a:schemeClr val="tx1"/>
                </a:solidFill>
                <a:latin typeface="Constantia" charset="0"/>
                <a:ea typeface="ＭＳ Ｐゴシック" charset="0"/>
              </a:defRPr>
            </a:lvl1pPr>
            <a:lvl2pPr marL="914400" indent="231775">
              <a:defRPr sz="2400">
                <a:solidFill>
                  <a:schemeClr val="tx2"/>
                </a:solidFill>
                <a:latin typeface="Constantia" charset="0"/>
                <a:ea typeface="ＭＳ Ｐゴシック" charset="0"/>
              </a:defRPr>
            </a:lvl2pPr>
            <a:lvl3pPr marL="1143000">
              <a:defRPr sz="2100">
                <a:solidFill>
                  <a:schemeClr val="tx1"/>
                </a:solidFill>
                <a:latin typeface="Constantia" charset="0"/>
                <a:ea typeface="ＭＳ Ｐゴシック" charset="0"/>
              </a:defRPr>
            </a:lvl3pPr>
            <a:lvl4pPr marL="1600200">
              <a:defRPr sz="1900">
                <a:solidFill>
                  <a:schemeClr val="tx1"/>
                </a:solidFill>
                <a:latin typeface="Constantia" charset="0"/>
                <a:ea typeface="ＭＳ Ｐゴシック" charset="0"/>
              </a:defRPr>
            </a:lvl4pPr>
            <a:lvl5pPr marL="2057400">
              <a:defRPr sz="1600">
                <a:solidFill>
                  <a:schemeClr val="tx1"/>
                </a:solidFill>
                <a:latin typeface="Constantia" charset="0"/>
                <a:ea typeface="ＭＳ Ｐゴシック" charset="0"/>
              </a:defRPr>
            </a:lvl5pPr>
            <a:lvl6pPr marL="2514600" eaLnBrk="0" fontAlgn="base" hangingPunct="0">
              <a:spcBef>
                <a:spcPts val="338"/>
              </a:spcBef>
              <a:spcAft>
                <a:spcPct val="0"/>
              </a:spcAft>
              <a:buClr>
                <a:srgbClr val="D6903D"/>
              </a:buClr>
              <a:buFont typeface="Wingdings 2" charset="0"/>
              <a:buChar char=""/>
              <a:defRPr sz="1600">
                <a:solidFill>
                  <a:schemeClr val="tx1"/>
                </a:solidFill>
                <a:latin typeface="Constantia" charset="0"/>
                <a:ea typeface="ＭＳ Ｐゴシック" charset="0"/>
              </a:defRPr>
            </a:lvl6pPr>
            <a:lvl7pPr marL="2971800" indent="-228600" eaLnBrk="0" fontAlgn="base" hangingPunct="0">
              <a:spcBef>
                <a:spcPts val="338"/>
              </a:spcBef>
              <a:spcAft>
                <a:spcPct val="0"/>
              </a:spcAft>
              <a:buClr>
                <a:srgbClr val="D6903D"/>
              </a:buClr>
              <a:buFont typeface="Wingdings 2" charset="0"/>
              <a:buChar char=""/>
              <a:defRPr sz="1600">
                <a:solidFill>
                  <a:schemeClr val="tx1"/>
                </a:solidFill>
                <a:latin typeface="Constantia" charset="0"/>
                <a:ea typeface="ＭＳ Ｐゴシック" charset="0"/>
              </a:defRPr>
            </a:lvl7pPr>
            <a:lvl8pPr marL="3429000" indent="-228600" eaLnBrk="0" fontAlgn="base" hangingPunct="0">
              <a:spcBef>
                <a:spcPts val="338"/>
              </a:spcBef>
              <a:spcAft>
                <a:spcPct val="0"/>
              </a:spcAft>
              <a:buClr>
                <a:srgbClr val="D6903D"/>
              </a:buClr>
              <a:buFont typeface="Wingdings 2" charset="0"/>
              <a:buChar char=""/>
              <a:defRPr sz="1600">
                <a:solidFill>
                  <a:schemeClr val="tx1"/>
                </a:solidFill>
                <a:latin typeface="Constantia" charset="0"/>
                <a:ea typeface="ＭＳ Ｐゴシック" charset="0"/>
              </a:defRPr>
            </a:lvl8pPr>
            <a:lvl9pPr marL="3886200" indent="-228600" eaLnBrk="0" fontAlgn="base" hangingPunct="0">
              <a:spcBef>
                <a:spcPts val="338"/>
              </a:spcBef>
              <a:spcAft>
                <a:spcPct val="0"/>
              </a:spcAft>
              <a:buClr>
                <a:srgbClr val="D6903D"/>
              </a:buClr>
              <a:buFont typeface="Wingdings 2" charset="0"/>
              <a:buChar char=""/>
              <a:defRPr sz="1600">
                <a:solidFill>
                  <a:schemeClr val="tx1"/>
                </a:solidFill>
                <a:latin typeface="Constantia" charset="0"/>
                <a:ea typeface="ＭＳ Ｐゴシック" charset="0"/>
              </a:defRPr>
            </a:lvl9pPr>
          </a:lstStyle>
          <a:p>
            <a:pPr eaLnBrk="1" hangingPunct="1">
              <a:spcBef>
                <a:spcPct val="50000"/>
              </a:spcBef>
              <a:buClr>
                <a:schemeClr val="accent2"/>
              </a:buClr>
              <a:buFont typeface="Wingdings" charset="0"/>
              <a:buChar char="Ø"/>
            </a:pPr>
            <a:r>
              <a:rPr lang="en-US" sz="2800" b="1" dirty="0">
                <a:latin typeface="Arial Narrow"/>
                <a:cs typeface="Arial Narrow"/>
              </a:rPr>
              <a:t>Two-party system returned in the 1832 election:</a:t>
            </a:r>
          </a:p>
          <a:p>
            <a:pPr eaLnBrk="1" hangingPunct="1">
              <a:spcBef>
                <a:spcPct val="50000"/>
              </a:spcBef>
              <a:buClr>
                <a:srgbClr val="CC3300"/>
              </a:buClr>
              <a:buFont typeface="Wingdings" charset="0"/>
              <a:buChar char="Ø"/>
            </a:pPr>
            <a:r>
              <a:rPr lang="en-US" sz="2800" b="1" dirty="0">
                <a:latin typeface="Arial Narrow"/>
                <a:cs typeface="Arial Narrow"/>
              </a:rPr>
              <a:t>Dem-Reps </a:t>
            </a:r>
            <a:r>
              <a:rPr lang="en-US" sz="2800" b="1" dirty="0">
                <a:latin typeface="Arial Narrow"/>
                <a:cs typeface="Arial Narrow"/>
                <a:sym typeface="Wingdings" charset="0"/>
              </a:rPr>
              <a:t> Natl. Reps.(1828)  Whigs (1832)  Republicans (1854)</a:t>
            </a:r>
          </a:p>
          <a:p>
            <a:pPr eaLnBrk="1" hangingPunct="1">
              <a:spcBef>
                <a:spcPct val="50000"/>
              </a:spcBef>
              <a:buClr>
                <a:srgbClr val="CC3300"/>
              </a:buClr>
              <a:buFont typeface="Wingdings" charset="0"/>
              <a:buChar char="Ø"/>
            </a:pPr>
            <a:r>
              <a:rPr lang="en-US" sz="2800" b="1" dirty="0">
                <a:latin typeface="Arial Narrow"/>
                <a:cs typeface="Arial Narrow"/>
                <a:sym typeface="Wingdings" charset="0"/>
              </a:rPr>
              <a:t>Democrats (1828)</a:t>
            </a:r>
            <a:endParaRPr lang="en-US" sz="2800" b="1" dirty="0">
              <a:latin typeface="Arial Narrow"/>
              <a:cs typeface="Arial Narrow"/>
            </a:endParaRPr>
          </a:p>
        </p:txBody>
      </p:sp>
      <p:sp>
        <p:nvSpPr>
          <p:cNvPr id="16389" name="Rectangle 5"/>
          <p:cNvSpPr>
            <a:spLocks noGrp="1"/>
          </p:cNvSpPr>
          <p:nvPr>
            <p:ph type="title" idx="4294967295"/>
          </p:nvPr>
        </p:nvSpPr>
        <p:spPr bwMode="auto">
          <a:xfrm>
            <a:off x="1249363" y="-113169"/>
            <a:ext cx="6553200" cy="762000"/>
          </a:xfrm>
          <a:ln w="9525"/>
        </p:spPr>
        <p:txBody>
          <a:bodyPr wrap="square" lIns="91440" tIns="45720" rIns="91440" bIns="45720" numCol="1" compatLnSpc="1">
            <a:prstTxWarp prst="textNoShape">
              <a:avLst/>
            </a:prstTxWarp>
          </a:bodyPr>
          <a:lstStyle/>
          <a:p>
            <a:pPr>
              <a:defRPr/>
            </a:pPr>
            <a:r>
              <a:rPr sz="3800" b="1" dirty="0" smtClean="0">
                <a:ln>
                  <a:noFill/>
                </a:ln>
                <a:effectLst/>
                <a:ea typeface="+mj-ea"/>
              </a:rPr>
              <a:t>Two Party System </a:t>
            </a:r>
            <a:r>
              <a:rPr lang="en-US" sz="3800" b="1" dirty="0" smtClean="0">
                <a:ln>
                  <a:noFill/>
                </a:ln>
                <a:effectLst/>
                <a:ea typeface="+mj-ea"/>
              </a:rPr>
              <a:t>(</a:t>
            </a:r>
            <a:r>
              <a:rPr sz="3800" b="1" dirty="0" smtClean="0">
                <a:ln>
                  <a:noFill/>
                </a:ln>
                <a:effectLst/>
                <a:ea typeface="+mj-ea"/>
              </a:rPr>
              <a:t>Again</a:t>
            </a:r>
            <a:r>
              <a:rPr lang="en-US" sz="3800" b="1" dirty="0" smtClean="0">
                <a:ln>
                  <a:noFill/>
                </a:ln>
                <a:effectLst/>
                <a:ea typeface="+mj-ea"/>
              </a:rPr>
              <a:t>)</a:t>
            </a:r>
            <a:endParaRPr sz="3800" b="1" dirty="0" smtClean="0">
              <a:ln>
                <a:noFill/>
              </a:ln>
              <a:effectLst/>
              <a:ea typeface="+mj-ea"/>
            </a:endParaRPr>
          </a:p>
        </p:txBody>
      </p:sp>
      <p:graphicFrame>
        <p:nvGraphicFramePr>
          <p:cNvPr id="5" name="Table 4"/>
          <p:cNvGraphicFramePr>
            <a:graphicFrameLocks noGrp="1"/>
          </p:cNvGraphicFramePr>
          <p:nvPr/>
        </p:nvGraphicFramePr>
        <p:xfrm>
          <a:off x="592138" y="4191000"/>
          <a:ext cx="8077200" cy="2760345"/>
        </p:xfrm>
        <a:graphic>
          <a:graphicData uri="http://schemas.openxmlformats.org/drawingml/2006/table">
            <a:tbl>
              <a:tblPr/>
              <a:tblGrid>
                <a:gridCol w="4038600"/>
                <a:gridCol w="4038600"/>
              </a:tblGrid>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C00000"/>
                          </a:solidFill>
                          <a:effectLst/>
                          <a:latin typeface="Constantia" charset="0"/>
                          <a:ea typeface="ＭＳ Ｐゴシック" charset="0"/>
                        </a:rPr>
                        <a:t>Whigs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4C"/>
                          </a:solidFill>
                          <a:effectLst/>
                          <a:latin typeface="Constantia" charset="0"/>
                          <a:ea typeface="ＭＳ Ｐゴシック" charset="0"/>
                        </a:rPr>
                        <a:t>Democrats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nstantia" charset="0"/>
                          <a:ea typeface="ＭＳ Ｐゴシック" charset="0"/>
                        </a:rPr>
                        <a:t>Business Oriented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nstantia" charset="0"/>
                          <a:ea typeface="ＭＳ Ｐゴシック" charset="0"/>
                        </a:rPr>
                        <a:t>Less comfortable with industrialization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nstantia" charset="0"/>
                          <a:ea typeface="ＭＳ Ｐゴシック" charset="0"/>
                        </a:rPr>
                        <a:t>Support Gov</a:t>
                      </a:r>
                      <a:r>
                        <a:rPr kumimoji="0" lang="ja-JP" altLang="en-US" sz="1800" b="0" i="0" u="none" strike="noStrike" cap="none" normalizeH="0" baseline="0">
                          <a:ln>
                            <a:noFill/>
                          </a:ln>
                          <a:solidFill>
                            <a:srgbClr val="000000"/>
                          </a:solidFill>
                          <a:effectLst/>
                          <a:latin typeface="Constantia" charset="0"/>
                          <a:ea typeface="ＭＳ Ｐゴシック" charset="0"/>
                        </a:rPr>
                        <a:t>’</a:t>
                      </a:r>
                      <a:r>
                        <a:rPr kumimoji="0" lang="en-US" sz="1800" b="0" i="0" u="none" strike="noStrike" cap="none" normalizeH="0" baseline="0">
                          <a:ln>
                            <a:noFill/>
                          </a:ln>
                          <a:solidFill>
                            <a:srgbClr val="000000"/>
                          </a:solidFill>
                          <a:effectLst/>
                          <a:latin typeface="Constantia" charset="0"/>
                          <a:ea typeface="ＭＳ Ｐゴシック" charset="0"/>
                        </a:rPr>
                        <a:t>t aid to economy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nstantia" charset="0"/>
                          <a:ea typeface="ＭＳ Ｐゴシック" charset="0"/>
                        </a:rPr>
                        <a:t>Government takes </a:t>
                      </a:r>
                      <a:r>
                        <a:rPr kumimoji="0" lang="ja-JP" altLang="en-US" sz="1800" b="0" i="0" u="none" strike="noStrike" cap="none" normalizeH="0" baseline="0">
                          <a:ln>
                            <a:noFill/>
                          </a:ln>
                          <a:solidFill>
                            <a:srgbClr val="000000"/>
                          </a:solidFill>
                          <a:effectLst/>
                          <a:latin typeface="Constantia" charset="0"/>
                          <a:ea typeface="ＭＳ Ｐゴシック" charset="0"/>
                        </a:rPr>
                        <a:t>“</a:t>
                      </a:r>
                      <a:r>
                        <a:rPr kumimoji="0" lang="en-US" sz="1800" b="0" i="0" u="none" strike="noStrike" cap="none" normalizeH="0" baseline="0">
                          <a:ln>
                            <a:noFill/>
                          </a:ln>
                          <a:solidFill>
                            <a:srgbClr val="000000"/>
                          </a:solidFill>
                          <a:effectLst/>
                          <a:latin typeface="Constantia" charset="0"/>
                          <a:ea typeface="ＭＳ Ｐゴシック" charset="0"/>
                        </a:rPr>
                        <a:t>laissez-faire</a:t>
                      </a:r>
                      <a:r>
                        <a:rPr kumimoji="0" lang="ja-JP" altLang="en-US" sz="1800" b="0" i="0" u="none" strike="noStrike" cap="none" normalizeH="0" baseline="0">
                          <a:ln>
                            <a:noFill/>
                          </a:ln>
                          <a:solidFill>
                            <a:srgbClr val="000000"/>
                          </a:solidFill>
                          <a:effectLst/>
                          <a:latin typeface="Constantia" charset="0"/>
                          <a:ea typeface="ＭＳ Ｐゴシック" charset="0"/>
                        </a:rPr>
                        <a:t>”</a:t>
                      </a:r>
                      <a:r>
                        <a:rPr kumimoji="0" lang="en-US" sz="1800" b="0" i="0" u="none" strike="noStrike" cap="none" normalizeH="0" baseline="0">
                          <a:ln>
                            <a:noFill/>
                          </a:ln>
                          <a:solidFill>
                            <a:srgbClr val="000000"/>
                          </a:solidFill>
                          <a:effectLst/>
                          <a:latin typeface="Constantia" charset="0"/>
                          <a:ea typeface="ＭＳ Ｐゴシック" charset="0"/>
                        </a:rPr>
                        <a:t> approach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nstantia" charset="0"/>
                          <a:ea typeface="ＭＳ Ｐゴシック" charset="0"/>
                        </a:rPr>
                        <a:t>Business / Planters/ Bankers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nstantia" charset="0"/>
                          <a:ea typeface="ＭＳ Ｐゴシック" charset="0"/>
                        </a:rPr>
                        <a:t>Farmers /Workers/ Entrepreneurs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nstantia" charset="0"/>
                          <a:ea typeface="ＭＳ Ｐゴシック" charset="0"/>
                        </a:rPr>
                        <a:t>Anglo-Saxon, Protestant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nstantia" charset="0"/>
                          <a:ea typeface="ＭＳ Ｐゴシック" charset="0"/>
                        </a:rPr>
                        <a:t>More religiously &amp; ethnically diverse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a:ln>
                            <a:noFill/>
                          </a:ln>
                          <a:solidFill>
                            <a:srgbClr val="000000"/>
                          </a:solidFill>
                          <a:effectLst/>
                          <a:latin typeface="Constantia" charset="0"/>
                          <a:ea typeface="ＭＳ Ｐゴシック" charset="0"/>
                        </a:rPr>
                        <a:t>“</a:t>
                      </a:r>
                      <a:r>
                        <a:rPr kumimoji="0" lang="en-US" sz="1800" b="0" i="0" u="none" strike="noStrike" cap="none" normalizeH="0" baseline="0">
                          <a:ln>
                            <a:noFill/>
                          </a:ln>
                          <a:solidFill>
                            <a:srgbClr val="000000"/>
                          </a:solidFill>
                          <a:effectLst/>
                          <a:latin typeface="Constantia" charset="0"/>
                          <a:ea typeface="ＭＳ Ｐゴシック" charset="0"/>
                        </a:rPr>
                        <a:t>Active</a:t>
                      </a:r>
                      <a:r>
                        <a:rPr kumimoji="0" lang="ja-JP" altLang="en-US" sz="1800" b="0" i="0" u="none" strike="noStrike" cap="none" normalizeH="0" baseline="0">
                          <a:ln>
                            <a:noFill/>
                          </a:ln>
                          <a:solidFill>
                            <a:srgbClr val="000000"/>
                          </a:solidFill>
                          <a:effectLst/>
                          <a:latin typeface="Constantia" charset="0"/>
                          <a:ea typeface="ＭＳ Ｐゴシック" charset="0"/>
                        </a:rPr>
                        <a:t>”</a:t>
                      </a:r>
                      <a:r>
                        <a:rPr kumimoji="0" lang="en-US" sz="1800" b="0" i="0" u="none" strike="noStrike" cap="none" normalizeH="0" baseline="0">
                          <a:ln>
                            <a:noFill/>
                          </a:ln>
                          <a:solidFill>
                            <a:srgbClr val="000000"/>
                          </a:solidFill>
                          <a:effectLst/>
                          <a:latin typeface="Constantia" charset="0"/>
                          <a:ea typeface="ＭＳ Ｐゴシック" charset="0"/>
                        </a:rPr>
                        <a:t> involved gov</a:t>
                      </a:r>
                      <a:r>
                        <a:rPr kumimoji="0" lang="ja-JP" altLang="en-US" sz="1800" b="0" i="0" u="none" strike="noStrike" cap="none" normalizeH="0" baseline="0">
                          <a:ln>
                            <a:noFill/>
                          </a:ln>
                          <a:solidFill>
                            <a:srgbClr val="000000"/>
                          </a:solidFill>
                          <a:effectLst/>
                          <a:latin typeface="Constantia" charset="0"/>
                          <a:ea typeface="ＭＳ Ｐゴシック" charset="0"/>
                        </a:rPr>
                        <a:t>’</a:t>
                      </a:r>
                      <a:r>
                        <a:rPr kumimoji="0" lang="en-US" sz="1800" b="0" i="0" u="none" strike="noStrike" cap="none" normalizeH="0" baseline="0">
                          <a:ln>
                            <a:noFill/>
                          </a:ln>
                          <a:solidFill>
                            <a:srgbClr val="000000"/>
                          </a:solidFill>
                          <a:effectLst/>
                          <a:latin typeface="Constantia" charset="0"/>
                          <a:ea typeface="ＭＳ Ｐゴシック"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a:ln>
                            <a:noFill/>
                          </a:ln>
                          <a:solidFill>
                            <a:srgbClr val="000000"/>
                          </a:solidFill>
                          <a:effectLst/>
                          <a:latin typeface="Constantia" charset="0"/>
                          <a:ea typeface="ＭＳ Ｐゴシック" charset="0"/>
                        </a:rPr>
                        <a:t>“</a:t>
                      </a:r>
                      <a:r>
                        <a:rPr kumimoji="0" lang="en-US" sz="1800" b="0" i="0" u="none" strike="noStrike" cap="none" normalizeH="0" baseline="0">
                          <a:ln>
                            <a:noFill/>
                          </a:ln>
                          <a:solidFill>
                            <a:srgbClr val="000000"/>
                          </a:solidFill>
                          <a:effectLst/>
                          <a:latin typeface="Constantia" charset="0"/>
                          <a:ea typeface="ＭＳ Ｐゴシック" charset="0"/>
                        </a:rPr>
                        <a:t>Inactive</a:t>
                      </a:r>
                      <a:r>
                        <a:rPr kumimoji="0" lang="ja-JP" altLang="en-US" sz="1800" b="0" i="0" u="none" strike="noStrike" cap="none" normalizeH="0" baseline="0">
                          <a:ln>
                            <a:noFill/>
                          </a:ln>
                          <a:solidFill>
                            <a:srgbClr val="000000"/>
                          </a:solidFill>
                          <a:effectLst/>
                          <a:latin typeface="Constantia" charset="0"/>
                          <a:ea typeface="ＭＳ Ｐゴシック" charset="0"/>
                        </a:rPr>
                        <a:t>”</a:t>
                      </a:r>
                      <a:r>
                        <a:rPr kumimoji="0" lang="en-US" sz="1800" b="0" i="0" u="none" strike="noStrike" cap="none" normalizeH="0" baseline="0">
                          <a:ln>
                            <a:noFill/>
                          </a:ln>
                          <a:solidFill>
                            <a:srgbClr val="000000"/>
                          </a:solidFill>
                          <a:effectLst/>
                          <a:latin typeface="Constantia" charset="0"/>
                          <a:ea typeface="ＭＳ Ｐゴシック" charset="0"/>
                        </a:rPr>
                        <a:t> less-involved gov</a:t>
                      </a:r>
                      <a:r>
                        <a:rPr kumimoji="0" lang="ja-JP" altLang="en-US" sz="1800" b="0" i="0" u="none" strike="noStrike" cap="none" normalizeH="0" baseline="0">
                          <a:ln>
                            <a:noFill/>
                          </a:ln>
                          <a:solidFill>
                            <a:srgbClr val="000000"/>
                          </a:solidFill>
                          <a:effectLst/>
                          <a:latin typeface="Constantia" charset="0"/>
                          <a:ea typeface="ＭＳ Ｐゴシック" charset="0"/>
                        </a:rPr>
                        <a:t>’</a:t>
                      </a:r>
                      <a:r>
                        <a:rPr kumimoji="0" lang="en-US" sz="1800" b="0" i="0" u="none" strike="noStrike" cap="none" normalizeH="0" baseline="0">
                          <a:ln>
                            <a:noFill/>
                          </a:ln>
                          <a:solidFill>
                            <a:srgbClr val="000000"/>
                          </a:solidFill>
                          <a:effectLst/>
                          <a:latin typeface="Constantia" charset="0"/>
                          <a:ea typeface="ＭＳ Ｐゴシック"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bl>
          </a:graphicData>
        </a:graphic>
      </p:graphicFrame>
      <p:pic>
        <p:nvPicPr>
          <p:cNvPr id="32795" name="Picture 2" descr="http://www.senate.gov/artandhistory/art/resources/graphic/xlarge/32_00007.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19438" y="2895600"/>
            <a:ext cx="140652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6" name="AutoShape 4" descr="data:image/jpeg;base64,/9j/4AAQSkZJRgABAQAAAQABAAD/2wCEAAkGBhQSERUUExQWFRUWFRgYFxcXFxgYGhwcGBcYFxcXFxwXHSYeFxkjHRwXHy8gJCcpLCwsGB8xNTAqNSYrLSkBCQoKDgwOGg8PGiwkHCQsLCwsLCwsLiwsLCwsLCwsLCwsLCwsLCwsLCwqLCwsLCwsLCwsLCwsLCwsLCwsKSwsLP/AABEIAN0A5AMBIgACEQEDEQH/xAAbAAACAwEBAQAAAAAAAAAAAAAFBgIDBAEAB//EAE8QAAEDAQQFBgYOCAUEAwAAAAEAAhEDBBIhMQUGQVFhEyJxgZGxMnKSodHwBxcjJEJSU2Jzk7LB0uEUFRYzVIKiwjRDRGPxo7PD4mR0g//EABoBAAIDAQEAAAAAAAAAAAAAAAECAAMEBQb/xAAxEQACAgEEAQEGBQQDAQAAAAAAAQIRAwQSITFRQRMiMnGh0QUzYYHwFLHB4SNCkRX/2gAMAwEAAhEDEQA/AOe2xbjto/V+lyi72UbefhsH/wCTPvSeFYFmtmravA1H2TLf8q3qpU/wr3tjW8/5/ZTpfgSwEx6u6ucpFSoIZsHxv/XvSuVDKCfoGNF6c0lXbe/SSxuwllPHohmS1mtpA/613U0DuCsxqG6wlrG4Oc3CSPgN3AbT1b1YNFD5Sr9Y5UvJIs9nHwZff5/1r/Ovclbj/ranlO+4raNF/wC5V+sKkNF/7lX6wqb5B2R8A79DtpztlX6yp+JROjLWc7ZV8ur+JFRoz/cq+WVP9XD5Sr5ZU3yDtiBToS0n/VVPLqfiXTq/WP8AqXn+Z/4kZGjh8pV8sqX6vHx6v1jlN0gVEA/svUOdYnyvxLv7Ju21fMfSj36C349T6x3pXRYG/GqfWP8AShcg1EBDVA/Kf0/mpDVD/c/p/NGxYGfGf9Y/8S7+gt3v+sf+JTdInAFGqH+4fJ/NSGqA+UPk/mjYsbfneW/0rv6AzcfKd6VLkTgCjVIfHd2BdGqbfju7AjX6vZu/qd6V4aOp/F859KlsnAHGqbfjO7Au/sqz4zvN6EYGjqfxQpfq+n8RvYhcicAb9l2fGd5vQufs3T+M7tHoRv8AQmfEb2BQfYGH4IHECCOgjJC5E4FvSeg7gvMkgZg4npHBBinhpIN12ew7Heg8EB01oe7L2DDaN3EcE8ZegGgIFxdhcVgpwheXCFxSyCw1TaFFoTBqdYGVazr4m40OA2TejHei3SFSs1auasXoqVRzc2tO3ieHf0Zs9Ql55NhgDw3DZ81vziOwcYUrTVJdybMHRLnbGgyJ4uMGOiTx0UKQY0NGQ9ZJ2nbKzuTky1KidGiGgNAgAQArAVUXqJrAYkx0plEDkaA5dvrKLWDkRkD1EAg9hBWe22lzW3gQACC6RPNnnEcQJPUjt4sXd6BIvUDUSbbrRaRBe5xHKOYQyBBYYOcAiQ7sW6yWpwY51+8WXDth7HxBg+Cc5GwtcJyVayxL5YJJPlWvQOW20ENkOugFpcRBN28L8SCJuyh1HSVQXATJL3sfIAxaQ3CMRk4q20Pv0nR8Jh84KXrex3ulWXFoqBxaACfdAHggEGfCyRzWqaJp4xmpKTqgw6u+7Uhzw5rKXwicbwDnYnCbh8ordS0q6BIEkgZkTNMvBy3te3qCX9HNkPN4m/Qc8BwukXXVREDxZ61rNTCmdxp/ZtPHgqlKSTZbPHDeo+lf4+4eOlGQ92MMLuwGJ7u0IZR1saSAWQOkY44xecJ3ZZg9Cy1mX+WxgcswE7g6o9pO3C8aU9S1M0E0VXB7fBawAHcGNBGO5wdPGU1zlwhFHHCG6XL/ALdfcKO0u0Eth15rL0HoOHTg7MZQcQQrDpamCWkkEOuxG2SNh4E9SHN0Y2mxzqeT2w3hPNgHZsw2ISy0FzqkR4bnlxOAF9wwB8OA6egFGUpRqwYsSy3XpX1GtluYTAeJ3HDbAxyx2Yq+k+8JBkcErfqmKrw50gAOO9wLQcd+JIjIEFUVbW+S2mYbTIbAN2TJbnmBg8zuA2lT2kkuURYFJva+F2x0MjNSBQTRWliCxjwRevNLXG9BDbzHNJxgiRBygbyFto6UYGkvMReBje3d0po5E1zwVSxyVVzZuldhQoWinU8B4J2A809hxU3AgwUyp9Cu06ZXVohwgjBZSCDddjudv4Hce9bpUKlMEQckjQUxS01oe5L2Dm7Ru/JBiE+CkQbpxEYHbGUHf0pP0vRDKzg0QARHWAU8JXwRoxri8vK2hRYamnUAe71foh9tKoTZ7H+Nar9E37ZQn0CPYyh0V6niU/70B0zrBULiyjgACS7o25bYw3yM5hGLVUu13+LT/vS5ZqXuj2HAvaWtJx51OR9ktf0EAZws87jGzTgUZTaforMFLSFXwnvfO0EmQJAvbQWyYwxGGGIksX3zdq4uLSwE/Pi4/pa+4Z3Xxiq2Ma+m0PEFlQNdOwPdyb56nO62hYbLaeUbTBJmCwngCACNvwnFDlOvI7lGUd1U0wzYK92ox0YVGxnMOAAIx3c0dRVls0uecCy8xwDcM5eXGT83k2u6yOKC6T0zBOXOcKkzAa4tPKNwxA5Q1DA3tWGjpOobwhz75aR8FoLeaIvZgMluA2jcjBySpCZIxbc/T0GB9pHJlrjdcW06gLjHOE0aoM7ZZUPSeKxu0i0k3NtMNJGTnOe9xiRjAccfm9CxVrDXrOk3QBMG7jDnF58LiTkttj0HdN57i478z0cAmjhk+uhXqIxV+tUMNgqRTbO77yltun6RFRpPhMpAQ2SHU6dNpyyxZd69sI2K8ZdCofRYTJDZWqWHckvBijnUW/1BVPTYD2Hk6hDWvY4AYEOe9xicsHHrlQq6QcQByb8LjgQQMQKkgz9J5uKYKVjn4IA3nDsC1ixNwF7+n81U8UV2y1ZpOml0DbFbDUbVNyC6SWOOBDpvNJbsPCIMEQQFS7TtWLpdUwgQWNc6BhF+QDtxI2CUcFiAkFxBA3Ko2c4nB3RiR96nsoS6ZFllHtAiz26rSYHkOuBzTdHOMzevGMySAJwAGHBVWW20W02AvJh55QuZc5r7rSczsvebejd+RBy3Ln6Kz4o9QpLTEWp7M1n0i11OkeVa54bybgCZ23TiBhIJ6XrTZKVMXzeADqvKNLiAC3nG744Li0tz5sxBlZzoOkTIbBGMwF6roo4ljy0nODE8d0pJYZpcFi1Eeeeyq0W4vql8cxhwM+E7INadpwjD5xMCSrW1paGZue8DDPYXETlJu9h3KVHRBvXqjy4xAkk4bhPgjLIIQbZ7pNSk5j7paC3FsmRO3fGYwA3KmWOSVs0Y88W1XUev58xjt1VrA4ML3X23WsIBg4BrmlgIkGMQZmFdYtO1OVF4h0Nh5zEmb0xgbsySJxJzQeyEF9IUi0gF5dzogkMkQ7Bp5pymZCI6IoN5KSMxB6IxSQg22kTJOKglQWGl5NMOaG3wQY2OaQ1wOzOd2W3NEG0yRIg54TiI4Z5Y9CVxbhzyIIa8c8843iIdcGRJcHGZGBnHJdoNrVAYJptO34RjKTGXAABNDJJ8VYmTGo83QxXMZ4JN1jHvh/V9kJvsx3nGP+Uo6zD3w7ob9kK2HxMq9AVK8vQuK4AtNTd7Hw91rfRs+09KLU3ex2PdK/iU/tVEZdCx7DNvPu7/ABWdzkF0xYi4F7MHiDgYMt8FzT8F4xE7QY3QW0m6K7/FZ3FZXvRhBSjTKpZHCdoTrTpCs+Q6ZOcNj74HbAwiICIaDsDpDiIAiOEGQJ2mcSUZdSacboPGApgowwJEnqXJUjD+pKQeXRmZz29JxHQt1Gk1uTQFwvUDWWhQXgzObfbLalZVcoqKlRcpiSANuCtUShys22WyuqGG7MSdg6UdsFgDBled8Y9w3KNlpBkNAyzI37ZRandAknq/4WDLmcuI9HRxYVHmXZFtkb0FWtpt6FhtFrB8E+f0qhtZ8z1EdxWRzSNKVhWvZWuaY6PXgg9o0UW4h0HZAPrC00rerjWDhjijaYQC5jpxaQcpIMH81JlTYcI2Lbba7GYHDCZ2bMysdodeETiMQc84wWnFla92Rmy4r5iSFRTa9Y2VZAKuY9baMSkamOXqlMOGIB6VRyikKiRxsdSoyWrV+m8lwlrt4w84XTUq0GABoqNyIkzsggjoO7ZitoqqXKKqWJMtWV+oN0UWOusY1zWglz2uxN6AN2UQNqYb6H0w0GYAKvNVVwxbFRZPLvdm+yVOd1ehLGtH+IPit7kesFT3T+U/cgWtH7/+Vv3qqqmy2PMQPIXlyQvKwgtNTj7HQ59o8Wl31UnAJy9jkc60dFL/AMik+iR7N2mHe7v6GfZWKo/BaNMO98VP5PshYH1FfhXuox5n7zJcoumosoevXlooz7i51RUuqqBqKBTJCNk3HBENCUcS7YMB07fXihTijmjebTaMied292EKrUS242W6aO7IgxZhj+a02y1BojuWOzPJcMcNw+8qOn69wBxMDImJ6AuSmddllmcCJGKIU7LvQfR1sDhgjlGrIWeT5LorgyWmzQsNd5AkZotakNrBLdD7UwVatJOey6BiMicp69qGWTTFRpiYcCeqDv2HLtRms0JZ0zTu1WvGThB6W5HsPmVkJW6EnHag8XYyQReE9s+vWrA+FhpVZY2dmHVmMN60By7WGW6Cs4uZbZtGvlJXTU3FZmuUiVbRVZe16ta5ZA9SDkGgpmrlFNr5WS+ptqpGh0wlo1/uo8V33ITrUPdh4g7yiOiXe6jod3Idrd++HiDvcsUuMhuxv3AIuqsrycYXgnP2OP8AUdNLuekxqdPY4GFo8en9g+lCfRI9k9M1ItFX+X7DUOfUWnT1T3zV6W/Yahr6i1YV7iOfnfvslfXL6p5RcL1oozbi0vUb6qJUS5NQllpKK06pcG3TOAw6sUELlt/WRpsaB8UnsJkeu9Y9XG4G3Rv36GCwMqB3OgDeSPuz8y36doOdRlvhDHoHwj0x3oPYLW+qy8YjdPnnAntXbNpt0OkC63BxEmOEk4u8w7+auEdT1M+hbWCYBnDE8U0WJyVNGXTUcWYjKRkTMlM1ifGJWefZoj0EKzJQu1Aj/hDdM601WEimGNaB8KS48YbkOlBKWuj6huuYCThLT9xQUXJWhk6D9QeoQLTlLmCdlQdOIKnpnTDqQa0CXnKdnHDqWGlWdUY6+5rgS3IRBkYQUYRaqRJ8po32d0UwNnokevQtYcsVEzwE4evWVpaV3MEXGHJwM81KbouarLyzgqTXK4psuDl0FVBykHKEJyvCool6jKDQyYS0I/3ZvQ77JVOtw91b4n9xUtCn3dnX9kr2uA90Z4v9xXPyfmHRw/ALxcvL0LyYcXAU7+xwOZaPpW+am30pICePY5HuVc/73dSYhP4QR7MOn3e+avjf2tQwlbdPu981fH+4Ic4rdh+BHMzv32SvLkqu8vFyvM5KVG8oFy8XqAJKTyCyCYLTI9d6oL1KlXumfXFV5I74tFuKeyaZpsVqqinzciCAQYOG2VrsdTlKcOLhAcTHgknEGdu7P867JamHmmADlwJEdxWyjok06LruMEwRMkHeOC4c3tdSR6KEFOG+LNuhLLdaBM8UWtTHBhuROycunil/V/SEiDmMCmWhVlZpd8miCTiLtXVx7qR5R+JJMt29IO3tjYvaI1XDZdHNyE7YzPb96Y3CV19ojmhDe6ofbTsXtYdENe1ri0kjmyMYmCHEbco/mQJmjhTdAkNwBnacTOfUnutZy5pG0jBKekLWHlowvXseqZV2CT3KPpZnzr3JSXdFwO5TDlna9dvr0B5o0B66HLPfXRURAaQ5SvrNfUhUQDZpvrkqgPXSUGhkwloU++GdJ+yVbriOfT8U96zaFd7vT8b7iteuYxp9Du8LBl/MOjg/LFou4ry9fXlC0XWp59jk+4Vvpz/26aRmlPXsd/4ep9O/7LEMnQI9gTTjvfFX6RyGuetWnH++Kv0j+9YC5b8XwI5ebmbLLyjfVcrhKtKiy8uF6hK5KICy8vKsFV2ivcYXbh/wlClYP0ja7zruxvft9CPaD1oqRyV286DdMxIGzHMpTZmtBqFpa5pgtMhc/NFZOztae8UeB40S5zmguwcc+lHrPVMYoHozSLarQ8CCYvDcdvV6UbbkuPK0+TqwkmrRqfWutXaFlcWnnAPOW0DcOKy1zkYmMQN5yaO/sULPaa4E8kL2eNRoHmzUqxm21SI6V0m+zi4ZqPOTgLox345pZ5M8qS7PE9bjKKaR09Uqw3k2BwdB50zuuxj0lDnVgalQTiHYjqC2aSP/ACqzFrt2PC01yy68uh6qleDl2zzhdfXbypLl0OUIWhym16olTChC4OUr6rp0y44KVendJGcbeqUNyuvUO11foENCv98U/GRLXT/K/m/tQbQz/fFLxwjOuh5tPpd3BYM/5iOjpvyxWJXlC8upS8AhPnsfD3s/6ep3NCQwn72Px70P01TvAUyfCCHYo6QqTaK/0jiNxAcZHSPvWWq2DHrvVulKxZVrbnVHHDg45dSw2+scIzc2OjHMJceTJBtelcGfJCM3ZsshDidobn94Vbiq9HscRcAnbAMdpyA7FotdMMN0QSM+HBXafPc3GT59EVZcVRtKiqV6VEFeaVvMlHQh+mamDW7zPYt4KC6UqzUjcAPvSzfBZhjc0VUzitNYYLJTctoeLuKxTdHXgri0E9B6QFF4a88x3gu3TmHdHoO5OlO0XcPXHFfNWPaWQTi057x6d3ZtRfRmnHAXHOkAc0nMDcd49d0Z82Ddyuw482zh9H0Oz1Q4DoVrrK5wOIhKlk04BHODZ2OMeSciES/aAgeDPQRHbK58otcNG9SUuUZrdot1J/KBwIOGUQk91uIrOfvcZ6JRnTOshIiROJgGe2MAAleZC26WLXvMzamSkto2sqSJCkCg2hbZMsOzEfeEWldeLtHAnDa2iYK6CoLxKIhdTqwZz9fXJbA5r2yIDowjI9PzvQhrajfhSN0Dv3LRVaGwWOvMMHHwmniIxHET1Ll6nLKGVOD+aN2KG6FNGllpikYzJu+fMcIHnVVWtMYzzQM5yACy1ySQ0YASSeJOEdSsZTGUgYYY49mZR06ayyyzdLomVe4oR5Nuine70vpG96YdchzKfjHuSzowxWp+O3vCZ9cv3bPH/tKtz/mIs0vwP5iiV5RJXkpeAwV9C1BHvJvGrV/7hC+ehfRNQv8AA0+Lqh/6r0uTokOxDtjxffn+8dhB+Mc8Nx8yytA45bjK1Ww89x+ce9GaNno2SzNtFoZyj6mNOmcgMwSN8QZM5gKpOXR0smkxYoKbbt+gIbUaGXWktxBm4fOZx7VWQ3e7pu/mmGwvo2+jU5KkKNdgmG4B27gQcspGCW6VUEd6WCeN2mDBpMGdOMrTJCmN58n81w0xsns/P1haLTZzSgVAWE5BzXNnokYqEq7+oyeS+H4PpZ8xd/uVXOnsHpQ6voa84kuOPzfzTFS0TVcA5tKo5pEgtY4g9Bhcq6Oezw2OZuvNLZ3xeGKDzzfbJD8M0adKXPzF9ugx8Z3kjj87o7TuWtuhmwR7p5LePzvF7Tux2lqKadsgOjrMWsaHuLgXBoDjdkYuz7dyRzk+2HUaTFp0mrd/r/oWG6AbOBeRxa0b/ndCl+oWDMv7G8PndPm6m/VixibRfY1wFnLm3mtdiJhzSZ8yXNF0yeaJcXPIAGJmYAAR9pNrsSOkwPK8bukru/8ARmGhREF74w3cOPT5l0aCbvd/SEUrMuPuPBa8ZtcIOQPcQiej9AVqzb1Om5w3y1oMZxeInqS+0n5ND0OkjHdu4+YsHQLYzd2jjw6POrGaGaBHOPWOMbOjzo1pCwuouuvBadzhB6QRg4dBULVZzTa1zg4Nf4DiMHYgYYycwh7ST9QrRaRJPd3+oKp6IDXBwJwO8ehEhHqfyWgWB3JmrdPJjN+EbsyVnsbTVIFMF5dkAMT6OnJMss10xZfh2jk3b6/U60+s/l0rl71n8kTtOrdoptvOpODQJJBa6BvIaZjolDaIDnADGTAjjgEfb5PIkPwzQzTcX9SLagBxaHDIi8RPYJ/4XKdQNcSGCDPNLjx3AcN2SMjViv8AIVemG+lYbbo51IgPY5k5B4iegzBVUm5O5DR0WjXCl9SDdID5Jpzwvv2iBPQceOPV6z6Ru3jybTezkuyzu4ZD16PW2xmkwPe1wa4S0kNh2WRDjsPmK7ZdHuqNc4NcQ3wiA2B0y4cexLJKXYy0ekpy3fUvstsa59OKYa4PbJDnGeduOXVu4po1y/ct+kHc5I9htLTVbdMw4Ts2p51w/cfzt+9WqTb5Zg1WnxYa9l01YmErygurSc8CNK+jajf4Cj0PPbUevnAK+kam4aPofRk9pcUmTokD5/asSeJ70b9kFnOs7Nga3Dt/CEBrFOWkrF+n0KNWlBewQ5sidkjHCQcccwVQnTO5qlXs5PpUC9SCf0sRtpvno5v3wl+thaK7RkKhjyiPQm7R1j/QKdW01oa8tLabCQTv2HaQOgApIsMuvPOb3Ydsd6ZfC2KprJqXKHVP+w06+u99URupt/8AIs1l0TUfTNW6RTBgvwjOMpkiSBIBRrWvVutXtDKlNstawCZaMedhziN4Q7XGg+nQslCS0BkOg4XiRe4HEjtQfJXg1MseNRh22bdJWypS0VQdSe5ji7NpLT/mHZ1K3Vm2VLTQr2e0O5QtZfY85jOMdsODT2qVTQr7Toyz06eMEkyQMOeNua5ToDR9CvUqubylRtxjQQTEHExxM9Q2lT0oobhtnu+K+P8AIp2WteB4Ej0eaE41dP1LJo6zvpta4uvA3gThe4Eb0k6OHMn4xLu3JM2sFMnRll/mnrM9wKHUjfq7eHHu7Cmrum2Whlp97No1RRffc3J0g5Dz5pW1a/f0v/sD7aPant/xUfIEdZvQED1ab74pD/5A+1M9iFlccaxZMkU+os0a0idJVBvujtFMIvr1pCpTqUrNSeabGsHg4ZSMd+AHnQfW9hGkKhy5rS0/y0/vTFb9GjSHJ2iiQ5wZdqMvXSDjtg5EnPAiMUWUJLbjc/h5FO32qvXuNq1C5lMc2czjOO3diSTgAmi36GdaqFgY2RzCXHYAOTMn1xMIPp2ytsrWMqPa6o4mWNxuY4Y5kHaD1YInp/S1Slo2ztp4coy6XbhgI4Te7BxQXI+d4nGPsfLMmu9RwfTsjRco0wDxcYmT049YctOrbuRs1qrtHPY0NZwn87vYqdK03Wqw06rca1nNx+8gYhx83a5W6p26m9lWz1HXBWbzSYEOAiDO3LyVLIlWCca95NX8jDqlpmuLTTL6rntqmHNcSfCyOO0GFRpegKNuqMaIbIcANkkGOx0dSYNH6puoVGVKtxlOlzi6/IN3KARIGWaUtI28V7ZWqt8GYb5gPMAj2GGz2q9l45/85HHWqwWmpaJpGuGXBjTbeE44ZjFUaUpVGaLcLSTeDxyV887MdOy9hsErPrzaK7LTT5Oo+m11MHAmJBdOAOeXmWXXCma1OhajJY9oFQbA5sgngDj5KlGaMW4x8N9lmr1oFoofolbJ4vUnbWview4+f4yr1jtIoUm2GiZOdd+84Yd2HAcVn1fPvqjHxwua0US23VZBEgEeb0oG3Jp4rUqHo+TBZmhpaBkCE/a1f4Y+M3vSADin7WM+9T/J3hFdk/E1TjXhiSSvKMrq0nEAhOBX0nVk3dHUPoAf6ZXzNxwPQU8+x/rJTtFnbZyA2rSYGlp+E0CLw38QhkTcSQfIn55euC61tVhvUqjqbsZIMZTn2O7CjGuOq5onlKYmmXCd7eHRuSxa6gkmOAAETshURTbOlP8AELjslFUabTZK1V016rnxsJOyZGJwyPYr6llwuyBGGBGETl0QexDrQRTDZgk+Fd2HcJV1rtFIFoYPGOeMDAYYqNt0l/YXHro401GC577LDYXjOs7tHHjwK46wHbVcf5gcsfu8yvcGciYpuJjwhs83pS7WtjnZ7MNx602NSmD+qxr/AKL6/cYDY3bKzgMcA7p48CvfqoTz33o2FwjCd2eR828IHJ4qLnkkCTnvT+zl5+gf6qK52L6/caCBvb2jj6Flfo8fKmN0oPyMZuK6XRvSqHh/QunrZTrfBfz9w3Vsocf3hG+Dh05LzLE27d5Q5zMmdg3ZIRQrYhd0kDdkTghtdpWR6q7ntX1+4WpWMNcDypPTxjh6wrTRE3mVSw8J4cPWEnttB4+daa9QggiYIDs+o+cFWPA/P0KP/oe7t2Kv3+4y0rGwG8X3nbze29S87R4P+Y6N2PTuSu60GTBwzz6lbY7URVag8ElzZFr00lsX8/cZ61kDjIe4dAdHcuMsjQ0tLnHGZIcCPMs2kbQQRG5CKloJMKqEXJF89a4yb2q3/PIdfZyRBrPLd0H0K0WZt26CWjgHT3YoRZtIuaALxuiSQNvDNFRpkvpXmi6AQJg8BvMjpjrSzU4iQ1qje2K/n7nBYsQeUeY3gn7lw2OcOUqRjhB27MQpVdMNN1zMHui9Az+CZGW2ZG5XUc5cOvZwlCO5pt8JfoVPXKtqgvr9yr9H5oAe8RtAM93rCrbZ4dJe89IPoRC1VeUNwNuvJBAGR4tM4H0q6iDdu1LoIOLyL2WxoG3KdyEW5crod/iDclLarXz+4ODhv8xX0DTYmxnxGd7UN0JquHPFWoS5oi4CIn5xG7grtaNOMDXUG85xgO3NxmPG4bE0eWJqNTLPW70FJeUV5ajABgVRVoua8VaTiyqwyCMMldKkFYIfQ9VNaGW+kWVABWaIqUzkRleaN3DZ2JX1l1adQrNc0TTMhnA7jxGOKXnB7HtrUXXKrDII28DvX0vV3WClpGgWvAFQCKlPcfjN4T2d9E4VyuixPcqZ86tVlbEPnHIjZCynRgaS5pvN2HgnDSGr4ouLXtLhjcfzjI4xkRuQSvo5weeTBAjHmmOjJFUlw+BK9PXyDOVeAQHEIS5pL8d6YzYas403HfDD6FlOgKt8kU3xvuO9CaEoxC4yMTRguPp4IoNBVvkn+S70KR1ernKk/wAl3oQclfYyvwDW1ZbKg5FGat2gH9y+Dj4Jz7FP9m7R8i/yT6ENyRZufqDKRiFpcZBGGK1N1YtHyL/JPoV7NXLRH7mp5LvQkk0+RlNrgUXNgkK9hLmeJ3Oz8/ejFr1QtJfIovx+aVZQ1PtIImi+DgcD17FqWSLXZm2O+hfAz6PvCnQdz29KNO1LtQn3F+6bpxxVo1KtIcDyT/JPoRc412SMZX0ctr5g8FgLcUzHVmsY9yfl8V3oXGaq1vk3+S70LFCaiqNOS2LzqPNPQp2Ki8gDYmY6AqAQKFRx280gdy0WbV6qc2vYNwpud9yLy2qorWNgaxaMpsvy5jXCIwLpjO6RgOvNMAsbG3XGo0tuNIyzcMjBMkbkRsujn3rzw48BZ7g/pC2UbGxpkUXA7xSM9yEW7tsEkukgRR0K15vNYabBjeMtcY+KD4A4ojojVlpfyri5zB4DX7fnH5u4bUUs1iNUy8EMBwaRBcRtcPi8NqHazazXJpUTz8nOHweA+d3dOUaUnSJFUuT2smstyaVI8/Jzh8HgPnd3Skwn19K4Vwq6MUgN2SBXlWvJgAoFSCgFIJxCYCra99Ko2vQN2q3scNoI2gqa7KhBqp+ydUgTYzO33UD+1T9smp/Cj64fgSnKkCk2R8D7mNftjVf4Vv13/ovD2Rq38Mz64/gSuCuyhsiHcxo9sWv/AA1P64/gXfbFr/w1P6134ErgqQKmyPgm5jN7Y1o/hqX1rvwrx9kW0fw9H6134UthSU2x8EtjD7Yto/h6X1jvwrvthWn+Ho/WP9CXJUpU2R8BtjD7YNq+Qo/WP9C8PZDtX8PR8t/oS9eXZU2x8EtjD7YNq+QoeW/0L3thWr5Ch5dRL5XlNsfBLYwe2Ba/kbP5VReGv9r+Rs/lVEBC4ptj4JbGD9vrV8jZ/KqL37f2v5Gz+VUQBelTavBLYdPsgWv5Gz+VUXD7INr+Qs/lvQO8uXlNsfALYafrvaqjXNcylSkeEwuLuMTgOlBl4qMopV0Tk6SuXl6V66iA8HLyjdXlKBR//9k="/>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2797" name="Picture 31" descr="http://orig15.deviantart.net/7ed0/f/2011/101/3/e/andrew_jackson_speed_paint_by_djcoulz-d3dmuw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9350" y="2435226"/>
            <a:ext cx="1398588"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033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rmAutofit fontScale="90000"/>
          </a:bodyPr>
          <a:lstStyle/>
          <a:p>
            <a:r>
              <a:rPr lang="en-US" dirty="0" smtClean="0"/>
              <a:t>Effects of the Election of 1824</a:t>
            </a:r>
            <a:endParaRPr lang="en-US" dirty="0"/>
          </a:p>
        </p:txBody>
      </p:sp>
      <p:sp>
        <p:nvSpPr>
          <p:cNvPr id="3" name="Content Placeholder 2"/>
          <p:cNvSpPr>
            <a:spLocks noGrp="1"/>
          </p:cNvSpPr>
          <p:nvPr>
            <p:ph idx="4294967295"/>
          </p:nvPr>
        </p:nvSpPr>
        <p:spPr>
          <a:xfrm>
            <a:off x="0" y="990600"/>
            <a:ext cx="9144000" cy="5037402"/>
          </a:xfrm>
          <a:prstGeom prst="rect">
            <a:avLst/>
          </a:prstGeom>
        </p:spPr>
        <p:txBody>
          <a:bodyPr>
            <a:normAutofit fontScale="92500"/>
          </a:bodyPr>
          <a:lstStyle/>
          <a:p>
            <a:r>
              <a:rPr lang="en-US" sz="2800" dirty="0" smtClean="0"/>
              <a:t>Jackson calls this a </a:t>
            </a:r>
            <a:r>
              <a:rPr lang="en-US" sz="2800" b="1" u="sng" dirty="0" smtClean="0"/>
              <a:t>corrupt bargain</a:t>
            </a:r>
            <a:r>
              <a:rPr lang="en-US" sz="2800" u="sng" dirty="0" smtClean="0"/>
              <a:t> </a:t>
            </a:r>
            <a:r>
              <a:rPr lang="en-US" sz="2800" dirty="0" smtClean="0"/>
              <a:t>b/c he won the popular vote</a:t>
            </a:r>
          </a:p>
          <a:p>
            <a:pPr marL="457200" lvl="1" indent="0">
              <a:buNone/>
            </a:pPr>
            <a:r>
              <a:rPr lang="en-US" sz="2800" dirty="0" smtClean="0"/>
              <a:t>Jackson’s supporters create the Democratic Party to oppose Adams’s policies</a:t>
            </a:r>
          </a:p>
          <a:p>
            <a:pPr marL="457200" lvl="1" indent="0">
              <a:buNone/>
            </a:pPr>
            <a:r>
              <a:rPr lang="en-US" sz="2800" dirty="0" smtClean="0"/>
              <a:t>NO EVIDENCE of actual bargain. BUT: J.Q. Adams is unable to accomplish anything in office (no veto b/c no power)</a:t>
            </a:r>
          </a:p>
          <a:p>
            <a:r>
              <a:rPr lang="en-US" sz="2800" dirty="0" smtClean="0"/>
              <a:t>End of the Era of Good Feelings</a:t>
            </a:r>
          </a:p>
          <a:p>
            <a:pPr lvl="1"/>
            <a:r>
              <a:rPr lang="en-US" sz="2800" dirty="0" smtClean="0"/>
              <a:t>4 years of political fighting </a:t>
            </a:r>
            <a:br>
              <a:rPr lang="en-US" sz="2800" dirty="0" smtClean="0"/>
            </a:br>
            <a:r>
              <a:rPr lang="en-US" sz="2800" dirty="0" smtClean="0"/>
              <a:t>begins!</a:t>
            </a:r>
          </a:p>
          <a:p>
            <a:pPr lvl="1"/>
            <a:r>
              <a:rPr lang="en-US" sz="2800" dirty="0" smtClean="0"/>
              <a:t>Jackson campaigns this </a:t>
            </a:r>
            <a:br>
              <a:rPr lang="en-US" sz="2800" dirty="0" smtClean="0"/>
            </a:br>
            <a:r>
              <a:rPr lang="en-US" sz="2800" dirty="0" smtClean="0"/>
              <a:t>entire time</a:t>
            </a:r>
            <a:endParaRPr lang="en-US" sz="2800" dirty="0"/>
          </a:p>
        </p:txBody>
      </p:sp>
      <p:pic>
        <p:nvPicPr>
          <p:cNvPr id="1026" name="Picture 2" descr="http://t1.gstatic.com/images?q=tbn:ANd9GcT0uDc2ohpgntPUzUiZB9roBgqWrBsRhKz0BzRwvx17uXj8hQ_S9Q"/>
          <p:cNvPicPr>
            <a:picLocks noChangeAspect="1" noChangeArrowheads="1"/>
          </p:cNvPicPr>
          <p:nvPr/>
        </p:nvPicPr>
        <p:blipFill>
          <a:blip r:embed="rId3" cstate="print"/>
          <a:srcRect/>
          <a:stretch>
            <a:fillRect/>
          </a:stretch>
        </p:blipFill>
        <p:spPr bwMode="auto">
          <a:xfrm>
            <a:off x="5029200" y="3945276"/>
            <a:ext cx="4114800" cy="2912724"/>
          </a:xfrm>
          <a:prstGeom prst="rect">
            <a:avLst/>
          </a:prstGeom>
          <a:noFill/>
        </p:spPr>
      </p:pic>
    </p:spTree>
    <p:extLst>
      <p:ext uri="{BB962C8B-B14F-4D97-AF65-F5344CB8AC3E}">
        <p14:creationId xmlns:p14="http://schemas.microsoft.com/office/powerpoint/2010/main" val="36103838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Whig Party</a:t>
            </a:r>
            <a:endParaRPr lang="en-US" dirty="0"/>
          </a:p>
        </p:txBody>
      </p:sp>
      <p:sp>
        <p:nvSpPr>
          <p:cNvPr id="3" name="Content Placeholder 2"/>
          <p:cNvSpPr>
            <a:spLocks noGrp="1"/>
          </p:cNvSpPr>
          <p:nvPr>
            <p:ph idx="4294967295"/>
          </p:nvPr>
        </p:nvSpPr>
        <p:spPr>
          <a:xfrm>
            <a:off x="0" y="1219200"/>
            <a:ext cx="7467600" cy="4525963"/>
          </a:xfrm>
          <a:prstGeom prst="rect">
            <a:avLst/>
          </a:prstGeom>
        </p:spPr>
        <p:txBody>
          <a:bodyPr>
            <a:normAutofit fontScale="92500" lnSpcReduction="20000"/>
          </a:bodyPr>
          <a:lstStyle/>
          <a:p>
            <a:r>
              <a:rPr lang="en-US" dirty="0" smtClean="0"/>
              <a:t>Forms during Jackson’s presidency</a:t>
            </a:r>
          </a:p>
          <a:p>
            <a:pPr lvl="1"/>
            <a:r>
              <a:rPr lang="en-US" dirty="0" smtClean="0"/>
              <a:t>Organized to:</a:t>
            </a:r>
          </a:p>
          <a:p>
            <a:pPr lvl="2"/>
            <a:r>
              <a:rPr lang="en-US" dirty="0"/>
              <a:t>O</a:t>
            </a:r>
            <a:r>
              <a:rPr lang="en-US" dirty="0" smtClean="0"/>
              <a:t>ppose Jackson’s policies</a:t>
            </a:r>
          </a:p>
          <a:p>
            <a:pPr lvl="2"/>
            <a:r>
              <a:rPr lang="en-US" dirty="0" smtClean="0"/>
              <a:t>Support the American System</a:t>
            </a:r>
          </a:p>
          <a:p>
            <a:r>
              <a:rPr lang="en-US" dirty="0" smtClean="0"/>
              <a:t>Leaders</a:t>
            </a:r>
          </a:p>
          <a:p>
            <a:pPr lvl="1"/>
            <a:r>
              <a:rPr lang="en-US" dirty="0" smtClean="0"/>
              <a:t>Henry Clay</a:t>
            </a:r>
          </a:p>
          <a:p>
            <a:pPr lvl="1"/>
            <a:r>
              <a:rPr lang="en-US" dirty="0" smtClean="0"/>
              <a:t>Daniel Webster</a:t>
            </a:r>
          </a:p>
          <a:p>
            <a:pPr lvl="1"/>
            <a:r>
              <a:rPr lang="en-US" dirty="0" smtClean="0"/>
              <a:t>John C. Calhoun</a:t>
            </a:r>
          </a:p>
        </p:txBody>
      </p:sp>
      <p:pic>
        <p:nvPicPr>
          <p:cNvPr id="3074" name="Picture 2" descr="http://connecticuthistory.org/wp-content/uploads/2012/04/PoliticsWhig-e1335658888712-610x476.jpg"/>
          <p:cNvPicPr>
            <a:picLocks noChangeAspect="1" noChangeArrowheads="1"/>
          </p:cNvPicPr>
          <p:nvPr/>
        </p:nvPicPr>
        <p:blipFill>
          <a:blip r:embed="rId3" cstate="print"/>
          <a:srcRect/>
          <a:stretch>
            <a:fillRect/>
          </a:stretch>
        </p:blipFill>
        <p:spPr bwMode="auto">
          <a:xfrm>
            <a:off x="4375961" y="3889551"/>
            <a:ext cx="3804103" cy="2968448"/>
          </a:xfrm>
          <a:prstGeom prst="rect">
            <a:avLst/>
          </a:prstGeom>
          <a:noFill/>
        </p:spPr>
      </p:pic>
    </p:spTree>
    <p:extLst>
      <p:ext uri="{BB962C8B-B14F-4D97-AF65-F5344CB8AC3E}">
        <p14:creationId xmlns:p14="http://schemas.microsoft.com/office/powerpoint/2010/main" val="2040589511"/>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3298993" y="0"/>
            <a:ext cx="5845007" cy="6858000"/>
          </a:xfrm>
          <a:prstGeom prst="rect">
            <a:avLst/>
          </a:prstGeom>
        </p:spPr>
      </p:pic>
      <p:sp>
        <p:nvSpPr>
          <p:cNvPr id="6" name="Content Placeholder 5"/>
          <p:cNvSpPr>
            <a:spLocks noGrp="1"/>
          </p:cNvSpPr>
          <p:nvPr>
            <p:ph sz="quarter" idx="13"/>
          </p:nvPr>
        </p:nvSpPr>
        <p:spPr>
          <a:xfrm>
            <a:off x="-377072" y="-1"/>
            <a:ext cx="3676065" cy="6858001"/>
          </a:xfrm>
        </p:spPr>
        <p:txBody>
          <a:bodyPr>
            <a:normAutofit fontScale="92500" lnSpcReduction="20000"/>
          </a:bodyPr>
          <a:lstStyle/>
          <a:p>
            <a:r>
              <a:rPr lang="en-US" dirty="0" smtClean="0"/>
              <a:t>“PRESIDENT JACKSON CARRIES VAN BUREN TO THE CAPITOL, the only way for Martin Van Buren “to …the throne.” When the Senate, after a scurrilous debate, rejected Van Buren’s nomination as Minister to London… Jackson swore to the Eternal to make him first “Vice-President and President afterwards.” </a:t>
            </a:r>
            <a:endParaRPr lang="en-US" dirty="0"/>
          </a:p>
        </p:txBody>
      </p:sp>
    </p:spTree>
    <p:extLst>
      <p:ext uri="{BB962C8B-B14F-4D97-AF65-F5344CB8AC3E}">
        <p14:creationId xmlns:p14="http://schemas.microsoft.com/office/powerpoint/2010/main" val="3760216618"/>
      </p:ext>
    </p:extLst>
  </p:cSld>
  <p:clrMapOvr>
    <a:masterClrMapping/>
  </p:clrMapOvr>
  <p:timing>
    <p:tnLst>
      <p:par>
        <p:cTn xmlns:p14="http://schemas.microsoft.com/office/powerpoint/2010/main" id="1" dur="indefinite" restart="never" nodeType="tmRoot"/>
      </p:par>
    </p:tnLst>
    <p:bldLst>
      <p:bldP spid="6"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dirty="0" smtClean="0"/>
              <a:t>Martin van Buren</a:t>
            </a:r>
            <a:endParaRPr lang="en-US" dirty="0"/>
          </a:p>
        </p:txBody>
      </p:sp>
      <p:sp>
        <p:nvSpPr>
          <p:cNvPr id="3" name="Content Placeholder 2"/>
          <p:cNvSpPr>
            <a:spLocks noGrp="1"/>
          </p:cNvSpPr>
          <p:nvPr>
            <p:ph idx="4294967295"/>
          </p:nvPr>
        </p:nvSpPr>
        <p:spPr>
          <a:xfrm>
            <a:off x="0" y="1066800"/>
            <a:ext cx="9144000" cy="5791200"/>
          </a:xfrm>
          <a:prstGeom prst="rect">
            <a:avLst/>
          </a:prstGeom>
        </p:spPr>
        <p:txBody>
          <a:bodyPr>
            <a:normAutofit/>
          </a:bodyPr>
          <a:lstStyle/>
          <a:p>
            <a:r>
              <a:rPr lang="en-US" dirty="0" smtClean="0"/>
              <a:t>Had been Jackson’s VP</a:t>
            </a:r>
          </a:p>
          <a:p>
            <a:r>
              <a:rPr lang="en-US" dirty="0" smtClean="0"/>
              <a:t>Will be elected President in 1836 – thanks to Jackson’s support (and Whig ineptitude)</a:t>
            </a:r>
          </a:p>
          <a:p>
            <a:r>
              <a:rPr lang="en-US" dirty="0" smtClean="0"/>
              <a:t>Also t</a:t>
            </a:r>
            <a:r>
              <a:rPr lang="en-US" dirty="0" smtClean="0"/>
              <a:t>hanks </a:t>
            </a:r>
            <a:r>
              <a:rPr lang="en-US" dirty="0" smtClean="0"/>
              <a:t>to Jackson’s bank policies, “Panic (depression) of 1837”</a:t>
            </a:r>
          </a:p>
        </p:txBody>
      </p:sp>
      <p:pic>
        <p:nvPicPr>
          <p:cNvPr id="2050" name="Picture 2" descr="http://grovesapush.wikispaces.com/file/view/ElectoralCollege1836-Large.png/380444004/611x405/ElectoralCollege1836-Large.png"/>
          <p:cNvPicPr>
            <a:picLocks noChangeAspect="1" noChangeArrowheads="1"/>
          </p:cNvPicPr>
          <p:nvPr/>
        </p:nvPicPr>
        <p:blipFill>
          <a:blip r:embed="rId3" cstate="print"/>
          <a:srcRect/>
          <a:stretch>
            <a:fillRect/>
          </a:stretch>
        </p:blipFill>
        <p:spPr bwMode="auto">
          <a:xfrm>
            <a:off x="1219200" y="4114800"/>
            <a:ext cx="4138507" cy="2743200"/>
          </a:xfrm>
          <a:prstGeom prst="rect">
            <a:avLst/>
          </a:prstGeom>
          <a:noFill/>
        </p:spPr>
      </p:pic>
      <p:pic>
        <p:nvPicPr>
          <p:cNvPr id="2052" name="Picture 4" descr="http://citelighter-cards.s3.amazonaws.com/p16ppuh5opn5g19buifpg6f1i4j0_27605.jpg"/>
          <p:cNvPicPr>
            <a:picLocks noChangeAspect="1" noChangeArrowheads="1"/>
          </p:cNvPicPr>
          <p:nvPr/>
        </p:nvPicPr>
        <p:blipFill>
          <a:blip r:embed="rId4" cstate="print"/>
          <a:srcRect/>
          <a:stretch>
            <a:fillRect/>
          </a:stretch>
        </p:blipFill>
        <p:spPr bwMode="auto">
          <a:xfrm>
            <a:off x="6804590" y="3580082"/>
            <a:ext cx="2240420" cy="2987227"/>
          </a:xfrm>
          <a:prstGeom prst="rect">
            <a:avLst/>
          </a:prstGeom>
          <a:noFill/>
        </p:spPr>
      </p:pic>
    </p:spTree>
    <p:extLst>
      <p:ext uri="{BB962C8B-B14F-4D97-AF65-F5344CB8AC3E}">
        <p14:creationId xmlns:p14="http://schemas.microsoft.com/office/powerpoint/2010/main" val="1347699961"/>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0" y="1"/>
            <a:ext cx="9144000" cy="4213411"/>
          </a:xfrm>
        </p:spPr>
        <p:txBody>
          <a:bodyPr>
            <a:normAutofit/>
          </a:bodyPr>
          <a:lstStyle/>
          <a:p>
            <a:r>
              <a:rPr lang="en-US" dirty="0"/>
              <a:t>The day after Van Buren was elected president, Jackson took the time to </a:t>
            </a:r>
            <a:r>
              <a:rPr lang="en-US" dirty="0">
                <a:hlinkClick r:id="rId2"/>
              </a:rPr>
              <a:t>reflect</a:t>
            </a:r>
            <a:r>
              <a:rPr lang="en-US" dirty="0"/>
              <a:t> on his own presidency with a friend. When asked if he had any regrets about the last eight years, this was his </a:t>
            </a:r>
            <a:r>
              <a:rPr lang="en-US" dirty="0">
                <a:hlinkClick r:id="rId3"/>
              </a:rPr>
              <a:t>response</a:t>
            </a:r>
            <a:r>
              <a:rPr lang="en-US" dirty="0"/>
              <a:t>:</a:t>
            </a:r>
            <a:r>
              <a:rPr lang="en-US" b="1" dirty="0"/>
              <a:t> “[That] I didn’t shoot Henry Clay and I didn’t hang John C. Calhoun.”</a:t>
            </a:r>
            <a:endParaRPr lang="en-US" dirty="0"/>
          </a:p>
          <a:p>
            <a:pPr marL="0" indent="0">
              <a:buNone/>
            </a:pPr>
            <a:endParaRPr lang="en-US" dirty="0"/>
          </a:p>
        </p:txBody>
      </p:sp>
      <p:pic>
        <p:nvPicPr>
          <p:cNvPr id="4" name="Picture 3"/>
          <p:cNvPicPr>
            <a:picLocks noChangeAspect="1"/>
          </p:cNvPicPr>
          <p:nvPr/>
        </p:nvPicPr>
        <p:blipFill>
          <a:blip r:embed="rId4"/>
          <a:stretch>
            <a:fillRect/>
          </a:stretch>
        </p:blipFill>
        <p:spPr>
          <a:xfrm>
            <a:off x="0" y="3057525"/>
            <a:ext cx="9144000" cy="3800475"/>
          </a:xfrm>
          <a:prstGeom prst="rect">
            <a:avLst/>
          </a:prstGeom>
        </p:spPr>
      </p:pic>
    </p:spTree>
    <p:extLst>
      <p:ext uri="{BB962C8B-B14F-4D97-AF65-F5344CB8AC3E}">
        <p14:creationId xmlns:p14="http://schemas.microsoft.com/office/powerpoint/2010/main" val="2067390235"/>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dirty="0" smtClean="0"/>
              <a:t>Panic of 1837</a:t>
            </a:r>
            <a:endParaRPr lang="en-US" dirty="0"/>
          </a:p>
        </p:txBody>
      </p:sp>
      <p:sp>
        <p:nvSpPr>
          <p:cNvPr id="3" name="Content Placeholder 2"/>
          <p:cNvSpPr>
            <a:spLocks noGrp="1"/>
          </p:cNvSpPr>
          <p:nvPr>
            <p:ph idx="4294967295"/>
          </p:nvPr>
        </p:nvSpPr>
        <p:spPr>
          <a:xfrm>
            <a:off x="-214208" y="1143000"/>
            <a:ext cx="9358208" cy="2971799"/>
          </a:xfrm>
          <a:prstGeom prst="rect">
            <a:avLst/>
          </a:prstGeom>
        </p:spPr>
        <p:txBody>
          <a:bodyPr>
            <a:normAutofit lnSpcReduction="10000"/>
          </a:bodyPr>
          <a:lstStyle/>
          <a:p>
            <a:r>
              <a:rPr lang="en-US" sz="2400" dirty="0" smtClean="0"/>
              <a:t>Right after van Buren takes office</a:t>
            </a:r>
          </a:p>
          <a:p>
            <a:pPr lvl="1"/>
            <a:r>
              <a:rPr lang="en-US" sz="2400" dirty="0" smtClean="0"/>
              <a:t>He gets blamed, but it’s Jackson’s fault</a:t>
            </a:r>
          </a:p>
          <a:p>
            <a:pPr lvl="1"/>
            <a:r>
              <a:rPr lang="en-US" sz="2400" dirty="0" smtClean="0"/>
              <a:t>What happened:</a:t>
            </a:r>
          </a:p>
          <a:p>
            <a:pPr lvl="2"/>
            <a:r>
              <a:rPr lang="en-US" sz="2400" dirty="0" smtClean="0"/>
              <a:t>1/3 of nation is unemployed</a:t>
            </a:r>
          </a:p>
          <a:p>
            <a:pPr lvl="2"/>
            <a:r>
              <a:rPr lang="en-US" sz="2400" dirty="0" smtClean="0"/>
              <a:t>Banks closed</a:t>
            </a:r>
          </a:p>
          <a:p>
            <a:pPr lvl="2"/>
            <a:r>
              <a:rPr lang="en-US" sz="2400" dirty="0" smtClean="0"/>
              <a:t>Businesses bankrupted</a:t>
            </a:r>
          </a:p>
          <a:p>
            <a:endParaRPr lang="en-US" sz="2400" dirty="0"/>
          </a:p>
        </p:txBody>
      </p:sp>
      <p:pic>
        <p:nvPicPr>
          <p:cNvPr id="41986" name="Picture 2" descr="http://www.conservapedia.com/images/thumb/0/0b/Van-b-admin.jpg/450px-Van-b-admin.jpg"/>
          <p:cNvPicPr>
            <a:picLocks noChangeAspect="1" noChangeArrowheads="1"/>
          </p:cNvPicPr>
          <p:nvPr/>
        </p:nvPicPr>
        <p:blipFill>
          <a:blip r:embed="rId3" cstate="print"/>
          <a:srcRect/>
          <a:stretch>
            <a:fillRect/>
          </a:stretch>
        </p:blipFill>
        <p:spPr bwMode="auto">
          <a:xfrm>
            <a:off x="533400" y="4114800"/>
            <a:ext cx="3609474" cy="2743200"/>
          </a:xfrm>
          <a:prstGeom prst="rect">
            <a:avLst/>
          </a:prstGeom>
          <a:noFill/>
        </p:spPr>
      </p:pic>
      <p:sp>
        <p:nvSpPr>
          <p:cNvPr id="41988" name="AutoShape 4" descr="data:image/jpeg;base64,/9j/4AAQSkZJRgABAQAAAQABAAD/2wCEAAkGBxQSEhUUExQWFhUXGCAbGBgYGB4gHBgcHRodHBocIBsaHCgiGh0nHR8cJDEhJSorLi4uHB8zODMsNygtLiwBCgoKBQUFDgUFDisZExkrKysrKysrKysrKysrKysrKysrKysrKysrKysrKysrKysrKysrKysrKysrKysrKysrK//AABEIALIBGwMBIgACEQEDEQH/xAAbAAACAwEBAQAAAAAAAAAAAAAEBQIDBgABB//EAEUQAAECBAMFBgIIAwYGAwEAAAECEQADEiEEMUEFIlFhcQYTMoGRoUKxFCNScsHR4fAzYsIHFlOSsvEVJGOCotKDo+JD/8QAFAEBAAAAAAAAAAAAAAAAAAAAAP/EABQRAQAAAAAAAAAAAAAAAAAAAAD/2gAMAwEAAhEDEQA/ANbg9qqmksXD29TBP0tIIqKQeZhNKwI8I1ANy2vLMXMCz8PqMuI9NNeUBtMHjJZ1s7ObA5ZE9YYpVGd2BNldyQtw6jvDLIM7FvUGGSMCc5MwHkC3tcf+IgGdcSq5e0K14yYg/WILcRb5mk/5h0gqTjUqLOx4Gz9HZ/KAIUU/sRWumJP+3hNtLaC0kpFIF95SgA4HK+Z0gGSikat55/nCrFbdkoUUuokKpLDInQuR7QA6lKH8RQSm6nEtBuQWdyrW5a0ZpQySkpG8S1TA1OBmwtYODkOsBo5/aVyEy0E1MylMwfkCcw+saZCCQOnzvGCw8lRUldFisZJNKBY5sR/LY6F43soFh0gCJKSBn6/pEFTiSaWIHHU8OXvEkKA1jlLDtY8un+8BTImKU5UkyzzIvxyiraLCXNUX8BNs2AfKCFLCQ7Qk2jJ7x1JWUkhiQAQQRdw8AFJ7SyqQVTC/3S/yhx2ZxqZyJi0v/EIDhskoyjGf3fuAJ0thYWW58gm8NtkbCSU0iapaQXamkOb89dYDZX4esRPMx7SyQLlg0QB5QAWKw6jdwYGRIfMCGk1STZUVUpe0AJ9EDvuvxiYwgMGFMeBHOAG+ipiiZs9Cs8+LXhgZMeCRALkYZcrwFwNDnBeHxiVhQVY6vm/4RauSYUbdK5csLlsF1AVNp/uw84BlKWl2s+bcuMXJQDlGSxmPWtSFD4SlqQRnxJ0Ia3ThGxQTAciVAW09iIm73hWBZX5w0SDHEwCXs/LUgzJazVSQzvrwhzJvw8o9CYnLQz84CRREaIhisWES1TC7JSSWDkgZte8JsB2m76WJiZKqVOzqD2JGnSAyOKR3i3FSSAzDVi+QFur6RZhsElIILglyp8y7cXMeZu79Xj0HjeAYysHVh1ITYEt0Zjy1HvFdCkS2FikeLytnneJ7KxYSggkPWbPy4fjB5WDmRwNxAC7K21iaHWXLkEKTw94KRtOTNDGWUqJbdsKsrjI9bxGdKSzgBzCrDyqVBtVD5hoDYoBGkZ1d1qJUgHfumXUqyhxtyjSso5sIzkybUCE96qpahYUhisvfUWzgIJkDdKw6lMKpxYkBL2QMhEMOQkik3KRaVKvZj4jnZ4NGGVVuhCAAWLFRc8zaPZ+CUc5qyxDNbINkOMADiFkVBSZm6sEFSmDKLpZOuojRoFh0hBtnZ4AMxIIUAAXJyKg2bN6Q9lIYB+HGAX4+aQsXsGLctY7ZE3eIFRz8RyDhgGF+vSGGIUkAngIzEmbOXvhwSSzZJH2ef6wGsWNWEBAqllRZ0m/Q9BpEsBiSpCVKDEjLhBUAqmUkH6tBUc72f58YIwi8kgJSz3DAN6xdipBIASwPEh4mJYDMP3w5wF4JbMx3G5JiuUOFm00iRWTkRAQrfSJAGPQi8WtAeAGPKTrE49BgIiPHiyPICNUUzpYWCCHBsQYIojwJgMltHAiSdxRJuUospR5AZtzvGn2chfdorsqkVDgWvFvcJd2D8Wv6xeBAc0dTHojyYsJBJdgHLAk25C58oAPbGN7iSqYE1FOjs7luB+UZ7tNt+WvCqlhX1igPA9KS4fes+oaGPbC+GNviTn58esfOVTWLAaZnRuGnOAYo2zO+jJkSwhEsJCSWBKnYFySwJfrCclYsJiRyBUw45Bs4plz1FbKLgHX5/swPPmbxvrAbBSs2DCKphYc4tPLhm8UFBblAQwcolzdy+WekMQlq72CAfPjnnCuXJWsKSggFiXvoxZ+PDjBgXUFv/hJ0PWAL2a6krUpROTPwb2j3BrJNxk3neO2RdCz+8op2XMJJ5FPzMBpBtQqJAYtmA/ThFYnApHdpK2sQC1JcWNiXuT0iWBkFMxZKCAdTkbvC7DTCiYp9ypwCdb6cbQD3DoUUKIQEq+FJ0s9z15DKPF4ZZSR3gSol34bpFrcSDAyDLAcGau7FQBfQ3sC1xElMrw4dyMqyB6u50gBdoD6uY80LJZg+W8nR20Jy1MCp7TpU4CFEAs4/LOCdqAplk0S0pb4cwXsMuDxmMBOoQZgHhmaeXrdrQGhG3KklJkzApiOmnCApOJCRL3Jzy3pZYHxE3teBpG0zNCiAAHbqXq4cTFS9qm4IZiUm2purLrnANcPtmhLCWtwGcquw8uEeq7S0j+Cq5zqF/aFSMatai2u9dviDAseT2gPF49SzT8ROQYDUnyzgN/gMSZktKymmoOzu3m3BovUmFez8YlEmWLk0Jt5cfyeOxc9dClFQQkA9R5C56WgGZd7RIS4T4M4igKdBcAs75gG1RB1a6hlC7F7axCSXSoN9gAgdQQ4HkesBrAkRIRhcJ2gVN8K1LtovV+DAxZMx6tUqF9L5wGym4pCfEsDqfwgSdtYDwpK+bgD3jLCckNdQvqBHgnhwQrV8h8jx5EQGsRtUG1JfUBz/AEwLP2rNY0SXYtddP+pIhDOxKiRSEg8aTy4O0XyMUMllIyuSQ/E6AQBeHx0wuQlKXLkJXf8A0GLFYlw57x/vfqIr7l0uhRv/ADvEDhVWqqP3i7ekBaMeUFgJw8wfaqLf7wKT8Ew9UD/2gXBJQpRSVFLZOGB570TxE+Um1alNwTl/3QBkrtAo5ylAfd/IwTJ2wkljY80m8IBi0azFJe9KnIB1bP5RfhXO9WpQ4Ow5uAxbygC+1OLSvDkAg7yci+vDOPnkx0l7a63PlGw2jKplFi4cbpOV9Hyz9ozqZQBACrm3sdPxgMzMxBcnwvpn6E/lAa5ySXJUebH84YzZQCja+9ZswHc9YvTsxZumVMI0IQWMA+lbXQsspKkcxdLdLEeTwWEVpdBC0jVN/VNlDzEKZKBHsyUAbZ8ix9RAaPZEpKkbwyVbiLDUXEETNnJLgVB82L+V9OUZqRtCfL+KsDRV/fP3hhh+1KAfrUqQdSN4D0v7GAYpwxlghKixGoFjf96QHhsOUKHMjXnB8vHImp+rUlb8M/TMecUoNwNagPeAabNxsxUyaCSpiaQWbxEZ/vKJ4LGhalICd5D7ymN3At59IFwSRJmzFKVmSGCVWNR5NobxVs1FExc0qBCy2SrHPUfZgD5G2DNXMlhISA934WgTZmOXOEwqVcWdNuPDWPNlS6FrJUl15BiL5s5HvF+zNnrkpWFFJfgevKARoxZVKmFZdikZ8f8AaApEz6pYAc15OBqNTaDZ+zlSZCwsg1KTkT9rpAux5SFuFg/xC1gWdgTfKA82WAEK3SDVd+g/ARSWqUCPiVTu2JYNcac4cjZ8ki1aXz+rfXMl/OIjZEgWBXb/AKYyduPtAL8MLnKyUM3n++UCGR9YlYDgkueBY3fhf9vD9OBki4UsN/0/yN/KKDs+Qx3lOD/hi7ZF3bgfPKA9kbRUlCRuOwaqgeZKlAs2sWYnFrZKihAAU58LHdPNs/Ixne0aQaH/AMIfCTm/AxoNvI/5ZWXw6WzEBcjHrUAUplqOrU2yp1d87FtI6TtB7UoJOjJZjkfE7vo2kLeyEtpSgPt/0paxL5QmwZSnGhnepVm5KgLzs4G9IBu1r+ovEcViZsgWUoiwAKzqQPi6w/kJcQv24UgAqDsfPl7wCVe07muWFMRqQ7h21B9ItTteQSHlEMPvM1nYZ35aRHEmVd0kEqHmQHGvCKe5kkGmoO2li6ioaal4DQJw6yxS6HA8NiQz8bRbIwTEV1Np4ifR7w1xWEQE3lpZKQVmxIFnLAO/KAZGDlrJCJZJYKIL5G1nHtAU4easKCaTdzY2LAkAFmFxDTErUgAkm98n4fnAM0JCry1AAB8xxEFz0ITLMwJmHdJYqDA6B3+cAP8ATFORSFsWUySNPJ48+lqFkSAkdH62HlF2y+5Jm67wYKUXakBw+dwYr+jrrIQUJHeAWuLiwd7g5QHJxhcWYh7BDaaesEpxaBeYsp+8Gyz6xZh5h+JbrDsw4cLcWEK+0clQlpqUDezMCHBN20aAX43brVjeUKt17AAKscnZmhJiNozFF0jXQZZa9INZNFk2yHLpFU9TUikbz+Xt+MBRPWQATm75Pk2uke/S16Vf5v0i7EILpIFgVPqMhFJJ+zAaWbsRbAIvbS7l87OwYiAF7KxKTUZZUH0BBYciOMaPY6xiCpITLAQPsnM6WUNIW7X293E6ZKIlVBr76SXDjKZbMwCEY8JJC3TyUIjNKT5w320qYmYsqUXMt7ElnHMvAG0pCK0MAAc2Da3txgAhhATbPj+sHyZ09DNMqA0WKvc/pFEuV9WhaFneBcEWBA9rxatS0M7KBJDp4g8CIBrJ7VTU3mS0q+6WHoX+cWYDtTLCiZhWxyBQ7Zah9OkJZ0xrKSQeYgdaEnI3gNXsvb8t195PSxG65AL/AIGLNlbXSUr7ycm/h3xz4RjVYb0aKVYR2gNLOxpXLUFzATUlnUNCSYAwibH62UjfLVNw66winYZvaKJ8phAaSZiU1AJny1KJYJSgkk3LWMWyEqIcTBbP6sxi8NOUJqFJzBseoY2PWNXiZZE1gpXiA62HBh7QBcxK/wDEA/8AjMVCUu+//wDWfa0U/Rz34upqm+flFeHwxMwBz4vz42gHi9lJmpSZgSpkBtyYbAM26sDiWIhjiZCVoCSsKFneXMY8PCARdtYX4zGSpVImFgwY0g2b9DEMaQEq8KdN4FhZ8gL25tAMMBgUSUqCSwO8QmXN6PvAkmB5GyEpWJu7WHJVTNcjeCvFuh72MDbPxQWFfw1kEOUpUBd8woZ2zBbpHqdpyVzO7SQJgIYFGR1PkX9IC/COQGByOh0z9IW9o1WZ6b/ENc/3+kaYSl/FPztYNfvGHzFvztke1UoJUwWpahSC/Cskm3N/WAVTBbxXKwbA8Msr26RTKULCoZJGWTVMOb/t4JnIUaiEn+I+TOKCAb6OYFmSikB7FgDcaA6DrAbJUla1gqOSQPIpVnY6P7R0lVaVBK2BYEPmH3cxlcmKMLiSmTMWUhgtV1ZBlkDxaAFgIKw8mXMSiYtEsmlnZLXAtbm0AZgpyimhMwGkeHdcAWv5xXOlLKpgJd0Mo8E3tYZuSY6cpMnwISFEHIMOOeTxZ3wpUAm93JA53JaAXYLFd7NVSkCqWm/Gm1muM3vHuIxplhaGuCkuHtwOfTzAjsKgJWAQ5yszlktwyyMR2hhwVmoCpqsg1h0tpAMJBVUhIUoLdYBZ7O5BbO+f6RHtIV90ioEbxtfh8/0hbggCpBILuXAbNgX/AHzhl2lkkS0EBViTe4y9usBllIcBPA8OGX45RCYMlXdLsRk2R066x7iSUpQsB6ixuBSS99Xy4xPHOgoBYuc2ZmGg+LPOAOVLTo1w93ObXtfMRNSQ+Z9/xEKjjgFJZRA1dDg63Lu3pF07GX3VhiARY6gcRAa7slMdc0MAwTqTqrjGc7ZrAxE0EA+H4iL0cGIjf4XZiJSipCSCQxcmKMXsWWsqKgSVFzflz6wCLbeHQV3UEkBNyzXBDMc36ZwIcAMyoEk2Lpt0SDf9IYbWlULO6lTJTSVBKiCkG4qI1YvyMDS8WoEGhLVP4EA521zpcaZmAF/4SCAndsN1jT4i7+LVx684BxeGUlO7SUpJUaVA8yfEWeGqJyiGSEWFI+rl5DIWSRwYcoAx+JWU+FBe1QSgEXuLI56NnAMJc9QlFkFRYEIqDKTUxVcFgHe+doF2bITOWUTJCUbr1BaSXBFmQA1jnyiWIw1gAlJqDswBKgu5DgFyCNeEE7NlqSVTKFWQQ2RJ3Wzb1gF2F2UiZWApSWHUe8CYfZExZVRSaRkS34QTO2coOucFy0nxKVMaWkWuQC7O7AZsAzks22bJ7sAS1BaVJCk80nJXHM+2kBisYlQBJTYWJ56QCtZVZ7fv0jW9ocCJWGJqepSNNX6xmxQUqDb4Ob/hADSE/WS/vp+YEa7aaKZ6vvp04gRl8LeajwvUNQPiHExrtoIPfqLBqklyeABgJYXDrM1wncExibXJuNb5+4gfBoHfD759HP4vDTBYykrBBZSwrRredjYekJcTiDLWFMyaiXZ7MTxtAd2sUyx9xOrfa5Qdtl3KUAFRUG/yBuWcLZ+1qqVBKVFRIDhJYADU21fO3Ozxw+NmTJm+sM7Fgqm1LkgXJBHxagNAMuy8ogzUqDE0m3Il/nbzgDBXxlLEXXrwJ0aPMLtFaFsgskBTqa2b0moWBuwDXBAEWyNpCp6EFSLkgMq7MHSCL3Jc3qIgHkrBuHPvCnbaUoVML0kS0l7ZEqBHrBmH2womWlk0q8XJ7AZu78vwgLbE2pc1BHwJP/kQR8oBGMXLLgOt2b04fppBcjDAoClJpuOGTKbp0iMzBCXNkkpCE0ljSQMk3YXzfLONBg5roPcywShIJXOJSkgWdKQHVrm2YgFS8RSgIrVMExXhQUu75qqS4Bex5HhDPD4iyaJYSLEMpWl7lt64vzyinaOz502V3i5kuYwcoTu0DUBLOW84Y7Aw0pWGQKE1JuSEIJIKju73Ig/u4STjJhBSaWOhJ/HKA95s0yypyrI3ORAUDkHuGMOEYWSCSsANekpluq5BAvxb08o92lgJQMxYRLATSWpTfkKiAOvKAQUoCgrvAFA2ZVweo1iM+aFvVOd83V+sGoEmYCEJRMI+ylFgCLsFZX8m9fMLscKUKkSwnMikO1rODnnABiSimsLcBQvVk5GoVaDkTSpNC1Hd4k716SKg4AFuBJeBMTJEpEwITuiaGs4Fhn6vFeCmVlRLglTuCbly+rDS3F4DzG7MWUJAIaxANiq4slgXLOW5iA9pTUqmJCSwCiCL52dgLG4JL9RDyVM71aO8DUTFFSiBcEEixDaDiNbQpk7OXOTK7oB65hcGzFVr5a6acoBFPwxWtKEpJKhlxseNoPlYfdT91P8ApHKGR2BPllKymrcZkFJJIvblZ/LSLcJs1dCQpIqCQC4OgbhANJmPCSl5awQXd2H+k2vBmJmlYU8pIqBf60uKiLj6u3BhGU2dMmTFVElSbk3szDTXMCI4vas5JpBJAYZKJ5/OAJ22taAoAJDJCgkFw5UxLsk6mzR7LUuhRBNXdBRKXd1KS5cF7tAuCnKUhS1KFVL6OAFNrpbpDGQXBdryhdnHjBZh8nt5QC3BqUgllrIYnMs/Q2d+sWIllSplV2VLIsNc2Ged7xdKwa1qUCsJBcBju3INg18j+YgubhmYp71RKt5kGncsFVAZC1ufKAKxkpKFS0qQwq3XtdiWIPGDJuETLlzCEmkyy2bH35O8X4maJipUwWCUqWx4qFCQfU+kdtCcFywklq2BHAAgrc6MkG/DrAfOO0veGcqXMS0uykpvd7OQczoXyL5Pcrs/iZgmypPdVlRZSgd5KaiSbZM5J0yD3jsTtCSMSVy3KZiXISkgJPxX04u2btZ4Z7JxslOLlTMu8CgFJVupcJAJYsoFTh+JHCA87YYNSU1UmnvEMT7Z3d4xcxVKlKc3zAGumtusfRf7RsQBJlpe5mpNLcHueEfOtrLSkC4BIdTnrdzAEYRjMl3DVDyL5G7iNltvaCJU4yzdRILCwAIDOTaPnmGxIC5YDKJLW0F3z4uOjRu9td0vHUzAxADXADaObNlxF9YB7s/CmbKStKkgKGRex1GWYhP2mwCkhNRSUXsk3cJ3bM9zrlaG+CliWVJQSlJazux1sbA89YGx+z1VBaFuw8J5m9+lngEW2JZkmVLCxWlDqb7qQ3WlOUMdjyK5rulCCwSEAGpanAHUAFw+sLtsFQxG6hJmTlFSSolkjJiQ2o94q2LtNSsT3ZSkd2a917gEVXPHTKArwpUqVMrdy7p4Ul2tq+UEY3HlEkXC1zFFNKglki4LpGRceWcGYjCla1MkJSpRU7lw6nZhbiOkL8VLTISsKUlRKqgkJdWbpf7LG78HgAMRM7k1AUrBcuoqSSA7VVEA8gzARpsSSZwQgqBVLSuoEOXfIkWA4i5eM5j5wmSkI8QQqopCQMrDLIAEiCMBjnWHADIAFTWAORJtlcdcrCAeS8MAcqlNvEXexd5hvw1DcI8xy1IXJ7shIBZ0l7EbwU4ZQ82tnEEYhRdmcC3J+FQsNXAGUC4pS5qkSkkKMzxKqqZmIAJHAu4yGUAw+m0l1YZRpL1IJob7V0kJHJ40fZ9avoksywlNSlFqSoB1KLWgnZmzES0CWpIJpu2RGtjlw10vwGwOGRhkJQQg01OpUyksCbseTXEAwk98Tmi2boWHD8xmR+EZHtzVWGBorFZHQAPo7Oz/AIQ7xeOpAAQlyTlOJyeqw4GM1tDayyibLAAqIStb5ZAj8HJteAvRhR9WtCUJpKVDunUqYmukhybguXDaWyh5tKWZZsEscs+Q8/1jLSZ62TKQh5ZSQqxIU9qmAFIB0dnuLRJG2pg+rmncQWqIdSQSNdQLZwBCpxC5rmxqV0IFyRYcIpwaFVkomBIZZUAkG6XKS12Bc5cDyg3A4FMxM8WqrUl20KQDrkREdmgYeZNSRdVLPk4yLEWZ4ChWGMzDTjMUlSzLWukpFSDTYkG6XszQ17LS6sMC1TqUptX+xoAxsRnZjFmHny1ShLUVd33dCykswCQ5qFyHqfkqFGO7Wd2kSdnpM0uVKmKSSAVKKjoBcnMsBo+gNdp4qRLk/W4g96kEpQVJqd7WZ+FzGSnbZnKJJPqt7CwvTe0VzpM/ETO8mrSlSswhNaizJZkMBYaq0EE/3U4JnHmZktJP/axbo8B2zZ4RNA8IBJIztwgnamylJUkqY15FzYixtb11vFX0dSlmYBaoABuKj+WfSHSClUhlkEscwSXc0kkCxuNYAfBSJaRUQpTtSAbqOW7SzM+XAmEqZ/dzFF7zXQpP2HuMzoQz8o02Ewa5MlZs6A4cG7njGdVhJk5QUoUpqBUVWAWoVXc2cdQzcIA+RICZy1AiaiWl1F2dwwDvZr3EX4GZ/wAqpYfVTAls8rcoM2X2UKUKqnEFYY0ixcWz4e44RJOwlSpK5apwpZTMN4lrdAfUcYDNS9sCTKoQkqdV3JYgF8x8Lk+YzhTtHaUyYGU6UGxCU0j7vMk2AeHfZlaUql93WCUKBcHglTXUXDnPrHvaaYe9QXKikF0HJNVnJzqIfygKTh1iU4TvTDUR0KQhDnkQG5q5wj2xhwucpIYBICdbtZx1Lw9RtNkilJBFghsiXbVmY52yjPYrDkrmTCTurZ05qKzz4N+3gGuMxJmYWmYSpaMQgVEuSKDS/Fg9+kZ2ZN3w6XCXySFKSApyQDw58BDNM092AUkfXoVfUN/+TyhThcaoKnUgEFJDn7JUkK62Og11gKjLEuelIBcXJIAvc5CwHSNt2vwxVjN1JWVISAB0Ubk+FuJ4xhpU4Gk0hwFF+NjxsA35nOPom08Q2LIt/CSx1BDkH2EADsfHqkzkoWXQUhD+6CDqLs4yBGkaZCDVr++cYza2JQoMk1ZuM6TY0uPEXquLMwh9sHa/eSmV/ERuq4mzhRDbrj184CztQlKZaZxJTMlGpBHFrpJYskjX0uwKbAbYlJNaU1TJtUzEE2ps6UpfQDTziztltIFpL2ArWHtwQOd7t92MphcaVkpCQBd3zybPh+sBv5e1ZVC5oYhAchiDkbMcvfXhGXkhU41lVwXYj+ITzOQAtrBHZzDpmzDKUd2ahSFXu+YIIPEZ9Ir7RbDVgzLCZhUFPdQZiM7AwHmzcIlMwlRSDcgXLZHzNzoc4Kw6qTLJurvAXAaxUPdoWYVCh8YfnrYP0/SCdkbQEyekMKUByQUly9PxhmgNYyKnCa3LmpTlwTmAFFOuQi/svh/pM5U/KXLNCUjJRAc9Eh7DnA+0nGGmrdwlJD98cy4alACTbTjFPZLaicNLYBLq/nIfhZi5+7e7dQ3cxbKHT5qAhfjcWgLZVZsDugNo7uIA2xtsYdIVOBMyYxCE/CE6OdQ40zJhGvtbKWpTyiAwDqANOjuRzHpAPMZtAEWAZyXUi9ydRnrGKXN3Zzl3qLtrUbs2eUWp7RpCiFSgbsSoJBF8/CB7wFh/rApAUASHy82fi/z5wGg2UtSae7Ud6zcLOw4hgoXyuOEC7VSFTVpDhKkqOX3TqOsVbLWrvEghQzLMb7pvwYR2NJVOCju/V2zD5W4aQD7svO+pKzqdfuiGzJUxUATnfQ8oyex8R3Uli7uWHARHGbeoLJpUrV8h1/KAj2t2miWFyZQAMwOsvk59FO5yyHlGc2HOSK1EpZwBUDpUSQAN65As+UV4wqnLJqdSjcBz0AAzAgiX2WxCwAJZAN95h6Al2PtANJnaWWEgJSpWRsQlIs1koLkcQ8Bo7WTgG7uWOV7ern3iH9ysWm/dEj+UD88veBP7vThZUqc/ID/2gPo8jZqZu8mYwJBsom/O4jsN2WLkKmmgtup1bLMlucZ36yqhBUFOzANvHIaRsNkzTJkIE0krALgkFTkk6QBknZ5BBM1SgABSwAYWD8RqeJEUzMFhpaqihIVVULOX4tn+AgLFbZJcB08x+cIMZNmKmChQFwFX8Tmx+TvfhAarE7RUXp3ebuf0hcFElyDf7UTWgtaBwDAAYtcrDAKlpSFqekNkNTnYZdYy2IIrdajUS7nVy5DiwvaG230lM0EsywwPCnT8bc4ns/YEufJUWHekkOfhOaW5XBfrALAcy27k3k+cEY7BqEpCJaRVMKVKdTPSguSSfLzgAKDJcWKgMrhyxyzzh1tXamEWkkLKlMAgBCrHMMNHtwsIDNbdrThZaaC5mqqbQhwA409chCTCY5KFsZaS+TgtlqHAOV4c7RxZUkSxlVWHLrfR2LJDHTzgGTh0AFK2qSHSAQ7lm4uGBeAW4ggKSAC7F78mNo3mM2YqftJKH3BKSTzDrHpYWjDTpW+Lvcgk8Y+uYaVTtBQ/6SfmqALxezUJSn4RLvugJyHIQn2bhDOmT5iUlJUAmoEhiQbsM1AU66iNDtfFJT3aFM8xYDchvKPSzf8AdGYElSZkxllLTCHSoAWSwBGSmDG+oHCArXsaThFifMmmZWplGbqTcvzswByyjKbZ7r6VMEhKUyzLqUE5JKnc5DMj1MBY/Cz5SgVpFlFIGhzDpvkc7cS8VTZ61TEVIpfIk5+nT3gNH2Ix6ZWMSlaQApJEvLdUW15ix4OObtP7ScVUJEoG5Klt5BI1yZRjIzwy0rFiC45fu0XbYxvf4sr+GwTwDAW/zE+sBVhUKUaQS7faOrD84Y7J2WiXPNRCSRU5ALEDnxz8ormAInbtgQ/4eUGicO9QtJzLEHIOGs0AXjAPo9SlAO4Ng7gkJNswbGHXYuUgzFneUZZAdQsSSwKQLWaxN4TbUmmhSLEXL3OTPnlciHaJapPdzpYekKRMSNUWAX1QtQPQq5QEv7WZQ+iy5mSkq433gP6mj51hJyiUHxFIKmJN6QSI+i/2rzD9HbQFA8yVH8BGF2App0mzkpV/pVAOuzuDQqUklIqUSCCCWOfwsRfqS44GB8Th1JmMi1NRAAYFlMeuucaLZ2DNcqZLmhEpbEpPxApqUXfJwQAQWfR4r2rI71AxIUAQSCnUpMz/AMWfJoAvsziDLklapiFJfdlvd7AkE5W0vrlA/aKqcQvu1UpSA7EhzfSw0vaHm1MKMPLTSklqSkMLEZs/hs5b73KK9h41M2XO7uqmnfBDbyU2HKwDtrAZfbWJ7uZQk/ClgRfh8WZtCaaWJLDnxB/YPpDLtLMHfBRzoDZcVZvfX2gCeoMTkf1OljAT2FtAYeemZQFmkuORZyCNR+OkbOT2nwygFHvUOXZgb58HPSPn6DvsbMl/VtR841Wyl7vHhfjAaWX2tkJSaRMUSXsj8hb2ihXbFILDDzDzOvtDKUlCUOyQ4vl7wnXtFD+IQC1RJxKiMytJtpY3hx3ZOQVzLH8RGflYymZLWohyoWBGhtlkdPwinH7SUrEJMwkptaohIYkOADcggZiA0RRfJXC4PnGcxOJ/59CU5IUgZ6lTt75Q/wAV2oMmStT94okCXaznOojMDP0EYNYnBXfVOsqqCn3gp3cvq7NAbPbPaNMh0ICVTdQXZBb4rcL0v1hXK7Q4hJC5ikqQ28kJAs+ja6+UJQht5ZUS7km5L+I/r84I2vhjLWlKLpUkUvqFcOT9IDZ7X2f38ghKSVEBctQHKof5g48xCXsXiF96uXSo2FYIukg6ufJuMe4zGrRKlSPpCpUxKBupdQWFHUi6aWIBGhhZsaf9Hmy5veFSQolQCFXDEKBUo3fja4EAl7Wkpxc1LKQAtwBlvMQQNNfOCccju5uITasLUL6uahbIG494t7bqlTpv0lCZqgsgLBpSkAJAABuWLG+nnAnaaYk4pa0DcKgAODISR+MALJxSQlNAAJ+JRu+euXU+sRk7OmKK5q5sozDZIqcUsCk1DQ2s0K8WSmXSNS1/5j+UHIITLcBj3lL8qTbhAVqwK0kuUqJLljYMCBSNbm/QR9T2jMUMTKYtYm4z3UWePl0sknNwRl5Fo+p9ocPNmAGTLMxSCiyVAEAhQfeIDZP0gFG0Zr4xK5hJFDpJyYKOWgFtI9w0iapLiUsvMUokDUn3Y2iGF2PisQqXLXXhyhKgSZZUFAqcAKamoauehMbfYuDXKRQtaV3LEJpNySSblySTwgPke3UTFYllJUkpApBBFiRccjUq/wDLAGLkUy3Nikkh+LmkeqVesfQ/7QdgrnKRNBUpKE00pS6rqcqsXOmXpGbHYuZOZSAlKQV2XU5dmYEeEF24ueMAhSkKSlyeH79BHbKWyVHMkuLef4w4m9mpkpE0zaUiWgkKd3YZNoYS7Ik5J1Ht+/wgCVCqaxOf7MF4hSU90GvWPIZ5dbQNNmATQq+X5fhB2PkOlS1XIFuLljpyEAVtSZ9WaXclIbV6kgjrDXG46bhpINSVpLJAWkuxUCd4Ea5/OE1BC5DKqBXUxF2CSX56ebQ47R4pKkIlGxKkk8bKbXr8+sAq7X7dOIlmWpFLLF6nelNI/OEmAdK5RTcjT2i7tDPBlpI+JSsuqYowExlyP3rAbns/PUZRASmpSbKdjyu3HR/WLpO0VYiWUAApmKQCVZgVAEAOb3z9oXbDxIC5svQKJHIEv6AH2gnstOCJpQWP1hYgaA1DppAartOupJTkySej7o9nirs7NQcMlYYVBT9T4vfWBcTie8GJVmLIHVIH9RPpFXZeemXhQcnSbaBgxPsIDG9pZhVOcM3dpHUX9YUBZLs7u5vo4b8vOCe0uIHehV2KE5a+IHplA0zEsA+ZF+rWPVg7wEsJMIUeAF/UWjUbIwyVhRpNgCWLWve9tPeMfg8QSsgMXHs4Y+bRq9j7WCAUqSoBQD+73uM+MBoMNslKw5lkpvfvARoR4CM3bXKKU4SUmwlpt/Kn8otl7ZSJdKQQCx8Og4UgDrGfnbfZR3Feh/KAhiZyiKUhQLhgAMwbZ3bXlAGNCiQpbAg8wHtct5Ru5gkSBVujUMxV6cMrwh25ipM0AIQxGpOYvmADygEmGxC1yzLABNi/S9vk/KB8WUgGsFKwCUm97fLlEZ2zyzy1EEXzz0YZRViMZLmI7uaCFaE2L8f3aAPwGyp0ySFVJuHCTm3kN1x+xEl7RMyipkqQmlJZiADrxgbC4koSkIWpQsCQlynR3AYW4eke47ZKFKfDqUonMKS98yVKqAHQDSA8k46WlRmLSVLAASKvFcAO50z4N6REbZTLYmXWpZtc0JGZsOHu/pTJ2DMWa1qKb+ZGmQv++cNMNsWUM1LbMuTa7AkJDiADxWJ7wATVAJBcpAYFuJuSz+sKsZLStalIXZ9S3mxF7Wjb4LsslQZJStD+MJUUcy5HTW1oVbW7GCYn6i6i3hO61wSKSb5XYawGbx+DQtQSkqSwTNYh8mcAu7F39YilNQUl/wD+pb/II0G0tkdwlKFFNVvASTlkXZj5dNYS/wDDVuoXetwTwoAc9DADTAEEN9lQvxpPCPtWDXQpIJAK0ppfJxVYWz/KPjmIw63APBQD/dNhH2OtPhUAQUIYEfevy68oBohWpds3yDa3N/aIMWcDTMAseDFSgD8iIpw+PS9zvfb48ibkdRBzozUUrIFiHUW83eAFWDUASM7C5IcfZSwHmTFkzBPdLjq1/TKCBieCWGpJHyDwNOxVIFax5MkG/E3gMZ2zwilpoImByASBUwd8mygBXZNBS0uuW1qlqCiWsN0JsDzIN8o12I2vKUk2KuBD+tSj8oRf8RSkEG5fTTTjAIsR2RmEg96hg77p5NryiYwwSky1qLjwsAxBFzdy72aHAxgI8X74Qs2rgu+AdSgRe1tf0EAmnz6J0qWFpeWGfizML5FgIOnSpxSF0JVKUU1EE1IpUCSxuQ73zuXEA4jYLpUEKClKBcqSSSSGdwDl0EOE4sokS5SAUKQkColIDhOiXKje9/eAxe1y9OrfNyfygnCB1yABqAz53y5RLb0iashSkC1iUBgeduesEbM2TN7yQoIJCWUeTH9+o4wGgwezD9ITfdmJuSbBSXdJLG9gMs35RHBSu5xSw4O6S/kAeh5WzHGNCEy1lRAIcMXbN872I8weuUCfQpKlFRYVJZVyD/MlzdrC+YbSApwU9ScJMnqSaFmoHJyTbLLUecCbHmze43EqWnJRALBJYHI3OeTQ4wmFEuWUGZ3kr7BLjRrpNmYaRXh0dySqQsAKBFO8Uq5asRe4ZucAp7U7P7spmy0STLQQFmYipYBNilyxvoWz5Qj2gqQtG4A+tMoA8fEmYwHlD/tEhZl0FbOQafhKQUukc7Pdg/WM5svZM4y1Swk7xaoU8cnJLDpeAFmIRLVZKk1IFlF7kO45ZZ3uY0XZwk3BsW+Yh9ikS1IEudLC6gAaTe2ulPUNCTF9nVSiFSVKQkZVqS/HNJ/3gH+JWQCMrfjGUxc9NZcXi7G4HFeFU8OQD4iD08Nz5wMOyz+NaqtdxR97wDgpFRDQtUN8dTHkdAeS8j90x0uWCC4BZmcZWMdHQBWISKVcsvaCcKkChhmsvzjo6AsmDP7yv9RiEs/WpH80dHQAkyapClFJKSCQGLW4W0yh5tKeolQKlEMmxJ+wTHR0AFiJYLOBep7Z7oiudLASWAzVpwIaPI6AW7SDpU99wn5xssCsmYXJLKAD6AIDDpc+sdHQDHEpDZCEyZygqWyiNc9aVXjyOgKsTi5hN1rNtVH84XYRZVdRJL5kufWOjoCyWolSHvv/AJxbNGfn8jHR0BUlIpy0MBVEguX3D+EdHQFQLt97+mITA3eN9qOjoC/ZxqTLJubhzwAsIPwyB3oDDI/1fkPSOjoA2gUIsP2owTg0io2F0ueZ3o6OgKtkzVEByS51PKKVzCJliRbj1jo6ArqKiyt4Oc7/ADhts2SlRYpBFIsQDxjo6AGwmFR9KmihLMn4RxiraWHQlTpSlNzkAPjHCPY6AExhqMyq7SgQ92NQv1hRWbXOQ+Uex0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0" name="AutoShape 6" descr="data:image/jpeg;base64,/9j/4AAQSkZJRgABAQAAAQABAAD/2wCEAAkGBxQSEhUUExQWFhUXGCAbGBgYGB4gHBgcHRodHBocIBsaHCgiGh0nHR8cJDEhJSorLi4uHB8zODMsNygtLiwBCgoKBQUFDgUFDisZExkrKysrKysrKysrKysrKysrKysrKysrKysrKysrKysrKysrKysrKysrKysrKysrKysrK//AABEIALIBGwMBIgACEQEDEQH/xAAbAAACAwEBAQAAAAAAAAAAAAAEBQIDBgABB//EAEUQAAECBAMFBgIIAwYGAwEAAAECEQADEiEEMUEFIlFhcQYTMoGRoUKxFCNScsHR4fAzYsIHFlOSsvEVJGOCotKDo+JD/8QAFAEBAAAAAAAAAAAAAAAAAAAAAP/EABQRAQAAAAAAAAAAAAAAAAAAAAD/2gAMAwEAAhEDEQA/ANbg9qqmksXD29TBP0tIIqKQeZhNKwI8I1ANy2vLMXMCz8PqMuI9NNeUBtMHjJZ1s7ObA5ZE9YYpVGd2BNldyQtw6jvDLIM7FvUGGSMCc5MwHkC3tcf+IgGdcSq5e0K14yYg/WILcRb5mk/5h0gqTjUqLOx4Gz9HZ/KAIUU/sRWumJP+3hNtLaC0kpFIF95SgA4HK+Z0gGSikat55/nCrFbdkoUUuokKpLDInQuR7QA6lKH8RQSm6nEtBuQWdyrW5a0ZpQySkpG8S1TA1OBmwtYODkOsBo5/aVyEy0E1MylMwfkCcw+saZCCQOnzvGCw8lRUldFisZJNKBY5sR/LY6F43soFh0gCJKSBn6/pEFTiSaWIHHU8OXvEkKA1jlLDtY8un+8BTImKU5UkyzzIvxyiraLCXNUX8BNs2AfKCFLCQ7Qk2jJ7x1JWUkhiQAQQRdw8AFJ7SyqQVTC/3S/yhx2ZxqZyJi0v/EIDhskoyjGf3fuAJ0thYWW58gm8NtkbCSU0iapaQXamkOb89dYDZX4esRPMx7SyQLlg0QB5QAWKw6jdwYGRIfMCGk1STZUVUpe0AJ9EDvuvxiYwgMGFMeBHOAG+ipiiZs9Cs8+LXhgZMeCRALkYZcrwFwNDnBeHxiVhQVY6vm/4RauSYUbdK5csLlsF1AVNp/uw84BlKWl2s+bcuMXJQDlGSxmPWtSFD4SlqQRnxJ0Ia3ThGxQTAciVAW09iIm73hWBZX5w0SDHEwCXs/LUgzJazVSQzvrwhzJvw8o9CYnLQz84CRREaIhisWES1TC7JSSWDkgZte8JsB2m76WJiZKqVOzqD2JGnSAyOKR3i3FSSAzDVi+QFur6RZhsElIILglyp8y7cXMeZu79Xj0HjeAYysHVh1ITYEt0Zjy1HvFdCkS2FikeLytnneJ7KxYSggkPWbPy4fjB5WDmRwNxAC7K21iaHWXLkEKTw94KRtOTNDGWUqJbdsKsrjI9bxGdKSzgBzCrDyqVBtVD5hoDYoBGkZ1d1qJUgHfumXUqyhxtyjSso5sIzkybUCE96qpahYUhisvfUWzgIJkDdKw6lMKpxYkBL2QMhEMOQkik3KRaVKvZj4jnZ4NGGVVuhCAAWLFRc8zaPZ+CUc5qyxDNbINkOMADiFkVBSZm6sEFSmDKLpZOuojRoFh0hBtnZ4AMxIIUAAXJyKg2bN6Q9lIYB+HGAX4+aQsXsGLctY7ZE3eIFRz8RyDhgGF+vSGGIUkAngIzEmbOXvhwSSzZJH2ef6wGsWNWEBAqllRZ0m/Q9BpEsBiSpCVKDEjLhBUAqmUkH6tBUc72f58YIwi8kgJSz3DAN6xdipBIASwPEh4mJYDMP3w5wF4JbMx3G5JiuUOFm00iRWTkRAQrfSJAGPQi8WtAeAGPKTrE49BgIiPHiyPICNUUzpYWCCHBsQYIojwJgMltHAiSdxRJuUospR5AZtzvGn2chfdorsqkVDgWvFvcJd2D8Wv6xeBAc0dTHojyYsJBJdgHLAk25C58oAPbGN7iSqYE1FOjs7luB+UZ7tNt+WvCqlhX1igPA9KS4fes+oaGPbC+GNviTn58esfOVTWLAaZnRuGnOAYo2zO+jJkSwhEsJCSWBKnYFySwJfrCclYsJiRyBUw45Bs4plz1FbKLgHX5/swPPmbxvrAbBSs2DCKphYc4tPLhm8UFBblAQwcolzdy+WekMQlq72CAfPjnnCuXJWsKSggFiXvoxZ+PDjBgXUFv/hJ0PWAL2a6krUpROTPwb2j3BrJNxk3neO2RdCz+8op2XMJJ5FPzMBpBtQqJAYtmA/ThFYnApHdpK2sQC1JcWNiXuT0iWBkFMxZKCAdTkbvC7DTCiYp9ypwCdb6cbQD3DoUUKIQEq+FJ0s9z15DKPF4ZZSR3gSol34bpFrcSDAyDLAcGau7FQBfQ3sC1xElMrw4dyMqyB6u50gBdoD6uY80LJZg+W8nR20Jy1MCp7TpU4CFEAs4/LOCdqAplk0S0pb4cwXsMuDxmMBOoQZgHhmaeXrdrQGhG3KklJkzApiOmnCApOJCRL3Jzy3pZYHxE3teBpG0zNCiAAHbqXq4cTFS9qm4IZiUm2purLrnANcPtmhLCWtwGcquw8uEeq7S0j+Cq5zqF/aFSMatai2u9dviDAseT2gPF49SzT8ROQYDUnyzgN/gMSZktKymmoOzu3m3BovUmFez8YlEmWLk0Jt5cfyeOxc9dClFQQkA9R5C56WgGZd7RIS4T4M4igKdBcAs75gG1RB1a6hlC7F7axCSXSoN9gAgdQQ4HkesBrAkRIRhcJ2gVN8K1LtovV+DAxZMx6tUqF9L5wGym4pCfEsDqfwgSdtYDwpK+bgD3jLCckNdQvqBHgnhwQrV8h8jx5EQGsRtUG1JfUBz/AEwLP2rNY0SXYtddP+pIhDOxKiRSEg8aTy4O0XyMUMllIyuSQ/E6AQBeHx0wuQlKXLkJXf8A0GLFYlw57x/vfqIr7l0uhRv/ADvEDhVWqqP3i7ekBaMeUFgJw8wfaqLf7wKT8Ew9UD/2gXBJQpRSVFLZOGB570TxE+Um1alNwTl/3QBkrtAo5ylAfd/IwTJ2wkljY80m8IBi0azFJe9KnIB1bP5RfhXO9WpQ4Ow5uAxbygC+1OLSvDkAg7yci+vDOPnkx0l7a63PlGw2jKplFi4cbpOV9Hyz9ozqZQBACrm3sdPxgMzMxBcnwvpn6E/lAa5ySXJUebH84YzZQCja+9ZswHc9YvTsxZumVMI0IQWMA+lbXQsspKkcxdLdLEeTwWEVpdBC0jVN/VNlDzEKZKBHsyUAbZ8ix9RAaPZEpKkbwyVbiLDUXEETNnJLgVB82L+V9OUZqRtCfL+KsDRV/fP3hhh+1KAfrUqQdSN4D0v7GAYpwxlghKixGoFjf96QHhsOUKHMjXnB8vHImp+rUlb8M/TMecUoNwNagPeAabNxsxUyaCSpiaQWbxEZ/vKJ4LGhalICd5D7ymN3At59IFwSRJmzFKVmSGCVWNR5NobxVs1FExc0qBCy2SrHPUfZgD5G2DNXMlhISA934WgTZmOXOEwqVcWdNuPDWPNlS6FrJUl15BiL5s5HvF+zNnrkpWFFJfgevKARoxZVKmFZdikZ8f8AaApEz6pYAc15OBqNTaDZ+zlSZCwsg1KTkT9rpAux5SFuFg/xC1gWdgTfKA82WAEK3SDVd+g/ARSWqUCPiVTu2JYNcac4cjZ8ki1aXz+rfXMl/OIjZEgWBXb/AKYyduPtAL8MLnKyUM3n++UCGR9YlYDgkueBY3fhf9vD9OBki4UsN/0/yN/KKDs+Qx3lOD/hi7ZF3bgfPKA9kbRUlCRuOwaqgeZKlAs2sWYnFrZKihAAU58LHdPNs/Ixne0aQaH/AMIfCTm/AxoNvI/5ZWXw6WzEBcjHrUAUplqOrU2yp1d87FtI6TtB7UoJOjJZjkfE7vo2kLeyEtpSgPt/0paxL5QmwZSnGhnepVm5KgLzs4G9IBu1r+ovEcViZsgWUoiwAKzqQPi6w/kJcQv24UgAqDsfPl7wCVe07muWFMRqQ7h21B9ItTteQSHlEMPvM1nYZ35aRHEmVd0kEqHmQHGvCKe5kkGmoO2li6ioaal4DQJw6yxS6HA8NiQz8bRbIwTEV1Np4ifR7w1xWEQE3lpZKQVmxIFnLAO/KAZGDlrJCJZJYKIL5G1nHtAU4easKCaTdzY2LAkAFmFxDTErUgAkm98n4fnAM0JCry1AAB8xxEFz0ITLMwJmHdJYqDA6B3+cAP8ATFORSFsWUySNPJ48+lqFkSAkdH62HlF2y+5Jm67wYKUXakBw+dwYr+jrrIQUJHeAWuLiwd7g5QHJxhcWYh7BDaaesEpxaBeYsp+8Gyz6xZh5h+JbrDsw4cLcWEK+0clQlpqUDezMCHBN20aAX43brVjeUKt17AAKscnZmhJiNozFF0jXQZZa9INZNFk2yHLpFU9TUikbz+Xt+MBRPWQATm75Pk2uke/S16Vf5v0i7EILpIFgVPqMhFJJ+zAaWbsRbAIvbS7l87OwYiAF7KxKTUZZUH0BBYciOMaPY6xiCpITLAQPsnM6WUNIW7X293E6ZKIlVBr76SXDjKZbMwCEY8JJC3TyUIjNKT5w320qYmYsqUXMt7ElnHMvAG0pCK0MAAc2Da3txgAhhATbPj+sHyZ09DNMqA0WKvc/pFEuV9WhaFneBcEWBA9rxatS0M7KBJDp4g8CIBrJ7VTU3mS0q+6WHoX+cWYDtTLCiZhWxyBQ7Zah9OkJZ0xrKSQeYgdaEnI3gNXsvb8t195PSxG65AL/AIGLNlbXSUr7ycm/h3xz4RjVYb0aKVYR2gNLOxpXLUFzATUlnUNCSYAwibH62UjfLVNw66winYZvaKJ8phAaSZiU1AJny1KJYJSgkk3LWMWyEqIcTBbP6sxi8NOUJqFJzBseoY2PWNXiZZE1gpXiA62HBh7QBcxK/wDEA/8AjMVCUu+//wDWfa0U/Rz34upqm+flFeHwxMwBz4vz42gHi9lJmpSZgSpkBtyYbAM26sDiWIhjiZCVoCSsKFneXMY8PCARdtYX4zGSpVImFgwY0g2b9DEMaQEq8KdN4FhZ8gL25tAMMBgUSUqCSwO8QmXN6PvAkmB5GyEpWJu7WHJVTNcjeCvFuh72MDbPxQWFfw1kEOUpUBd8woZ2zBbpHqdpyVzO7SQJgIYFGR1PkX9IC/COQGByOh0z9IW9o1WZ6b/ENc/3+kaYSl/FPztYNfvGHzFvztke1UoJUwWpahSC/Cskm3N/WAVTBbxXKwbA8Msr26RTKULCoZJGWTVMOb/t4JnIUaiEn+I+TOKCAb6OYFmSikB7FgDcaA6DrAbJUla1gqOSQPIpVnY6P7R0lVaVBK2BYEPmH3cxlcmKMLiSmTMWUhgtV1ZBlkDxaAFgIKw8mXMSiYtEsmlnZLXAtbm0AZgpyimhMwGkeHdcAWv5xXOlLKpgJd0Mo8E3tYZuSY6cpMnwISFEHIMOOeTxZ3wpUAm93JA53JaAXYLFd7NVSkCqWm/Gm1muM3vHuIxplhaGuCkuHtwOfTzAjsKgJWAQ5yszlktwyyMR2hhwVmoCpqsg1h0tpAMJBVUhIUoLdYBZ7O5BbO+f6RHtIV90ioEbxtfh8/0hbggCpBILuXAbNgX/AHzhl2lkkS0EBViTe4y9usBllIcBPA8OGX45RCYMlXdLsRk2R066x7iSUpQsB6ixuBSS99Xy4xPHOgoBYuc2ZmGg+LPOAOVLTo1w93ObXtfMRNSQ+Z9/xEKjjgFJZRA1dDg63Lu3pF07GX3VhiARY6gcRAa7slMdc0MAwTqTqrjGc7ZrAxE0EA+H4iL0cGIjf4XZiJSipCSCQxcmKMXsWWsqKgSVFzflz6wCLbeHQV3UEkBNyzXBDMc36ZwIcAMyoEk2Lpt0SDf9IYbWlULO6lTJTSVBKiCkG4qI1YvyMDS8WoEGhLVP4EA521zpcaZmAF/4SCAndsN1jT4i7+LVx684BxeGUlO7SUpJUaVA8yfEWeGqJyiGSEWFI+rl5DIWSRwYcoAx+JWU+FBe1QSgEXuLI56NnAMJc9QlFkFRYEIqDKTUxVcFgHe+doF2bITOWUTJCUbr1BaSXBFmQA1jnyiWIw1gAlJqDswBKgu5DgFyCNeEE7NlqSVTKFWQQ2RJ3Wzb1gF2F2UiZWApSWHUe8CYfZExZVRSaRkS34QTO2coOucFy0nxKVMaWkWuQC7O7AZsAzks22bJ7sAS1BaVJCk80nJXHM+2kBisYlQBJTYWJ56QCtZVZ7fv0jW9ocCJWGJqepSNNX6xmxQUqDb4Ob/hADSE/WS/vp+YEa7aaKZ6vvp04gRl8LeajwvUNQPiHExrtoIPfqLBqklyeABgJYXDrM1wncExibXJuNb5+4gfBoHfD759HP4vDTBYykrBBZSwrRredjYekJcTiDLWFMyaiXZ7MTxtAd2sUyx9xOrfa5Qdtl3KUAFRUG/yBuWcLZ+1qqVBKVFRIDhJYADU21fO3Ozxw+NmTJm+sM7Fgqm1LkgXJBHxagNAMuy8ogzUqDE0m3Il/nbzgDBXxlLEXXrwJ0aPMLtFaFsgskBTqa2b0moWBuwDXBAEWyNpCp6EFSLkgMq7MHSCL3Jc3qIgHkrBuHPvCnbaUoVML0kS0l7ZEqBHrBmH2womWlk0q8XJ7AZu78vwgLbE2pc1BHwJP/kQR8oBGMXLLgOt2b04fppBcjDAoClJpuOGTKbp0iMzBCXNkkpCE0ljSQMk3YXzfLONBg5roPcywShIJXOJSkgWdKQHVrm2YgFS8RSgIrVMExXhQUu75qqS4Bex5HhDPD4iyaJYSLEMpWl7lt64vzyinaOz502V3i5kuYwcoTu0DUBLOW84Y7Aw0pWGQKE1JuSEIJIKju73Ig/u4STjJhBSaWOhJ/HKA95s0yypyrI3ORAUDkHuGMOEYWSCSsANekpluq5BAvxb08o92lgJQMxYRLATSWpTfkKiAOvKAQUoCgrvAFA2ZVweo1iM+aFvVOd83V+sGoEmYCEJRMI+ylFgCLsFZX8m9fMLscKUKkSwnMikO1rODnnABiSimsLcBQvVk5GoVaDkTSpNC1Hd4k716SKg4AFuBJeBMTJEpEwITuiaGs4Fhn6vFeCmVlRLglTuCbly+rDS3F4DzG7MWUJAIaxANiq4slgXLOW5iA9pTUqmJCSwCiCL52dgLG4JL9RDyVM71aO8DUTFFSiBcEEixDaDiNbQpk7OXOTK7oB65hcGzFVr5a6acoBFPwxWtKEpJKhlxseNoPlYfdT91P8ApHKGR2BPllKymrcZkFJJIvblZ/LSLcJs1dCQpIqCQC4OgbhANJmPCSl5awQXd2H+k2vBmJmlYU8pIqBf60uKiLj6u3BhGU2dMmTFVElSbk3szDTXMCI4vas5JpBJAYZKJ5/OAJ22taAoAJDJCgkFw5UxLsk6mzR7LUuhRBNXdBRKXd1KS5cF7tAuCnKUhS1KFVL6OAFNrpbpDGQXBdryhdnHjBZh8nt5QC3BqUgllrIYnMs/Q2d+sWIllSplV2VLIsNc2Ged7xdKwa1qUCsJBcBju3INg18j+YgubhmYp71RKt5kGncsFVAZC1ufKAKxkpKFS0qQwq3XtdiWIPGDJuETLlzCEmkyy2bH35O8X4maJipUwWCUqWx4qFCQfU+kdtCcFywklq2BHAAgrc6MkG/DrAfOO0veGcqXMS0uykpvd7OQczoXyL5Pcrs/iZgmypPdVlRZSgd5KaiSbZM5J0yD3jsTtCSMSVy3KZiXISkgJPxX04u2btZ4Z7JxslOLlTMu8CgFJVupcJAJYsoFTh+JHCA87YYNSU1UmnvEMT7Z3d4xcxVKlKc3zAGumtusfRf7RsQBJlpe5mpNLcHueEfOtrLSkC4BIdTnrdzAEYRjMl3DVDyL5G7iNltvaCJU4yzdRILCwAIDOTaPnmGxIC5YDKJLW0F3z4uOjRu9td0vHUzAxADXADaObNlxF9YB7s/CmbKStKkgKGRex1GWYhP2mwCkhNRSUXsk3cJ3bM9zrlaG+CliWVJQSlJazux1sbA89YGx+z1VBaFuw8J5m9+lngEW2JZkmVLCxWlDqb7qQ3WlOUMdjyK5rulCCwSEAGpanAHUAFw+sLtsFQxG6hJmTlFSSolkjJiQ2o94q2LtNSsT3ZSkd2a917gEVXPHTKArwpUqVMrdy7p4Ul2tq+UEY3HlEkXC1zFFNKglki4LpGRceWcGYjCla1MkJSpRU7lw6nZhbiOkL8VLTISsKUlRKqgkJdWbpf7LG78HgAMRM7k1AUrBcuoqSSA7VVEA8gzARpsSSZwQgqBVLSuoEOXfIkWA4i5eM5j5wmSkI8QQqopCQMrDLIAEiCMBjnWHADIAFTWAORJtlcdcrCAeS8MAcqlNvEXexd5hvw1DcI8xy1IXJ7shIBZ0l7EbwU4ZQ82tnEEYhRdmcC3J+FQsNXAGUC4pS5qkSkkKMzxKqqZmIAJHAu4yGUAw+m0l1YZRpL1IJob7V0kJHJ40fZ9avoksywlNSlFqSoB1KLWgnZmzES0CWpIJpu2RGtjlw10vwGwOGRhkJQQg01OpUyksCbseTXEAwk98Tmi2boWHD8xmR+EZHtzVWGBorFZHQAPo7Oz/AIQ7xeOpAAQlyTlOJyeqw4GM1tDayyibLAAqIStb5ZAj8HJteAvRhR9WtCUJpKVDunUqYmukhybguXDaWyh5tKWZZsEscs+Q8/1jLSZ62TKQh5ZSQqxIU9qmAFIB0dnuLRJG2pg+rmncQWqIdSQSNdQLZwBCpxC5rmxqV0IFyRYcIpwaFVkomBIZZUAkG6XKS12Bc5cDyg3A4FMxM8WqrUl20KQDrkREdmgYeZNSRdVLPk4yLEWZ4ChWGMzDTjMUlSzLWukpFSDTYkG6XszQ17LS6sMC1TqUptX+xoAxsRnZjFmHny1ShLUVd33dCykswCQ5qFyHqfkqFGO7Wd2kSdnpM0uVKmKSSAVKKjoBcnMsBo+gNdp4qRLk/W4g96kEpQVJqd7WZ+FzGSnbZnKJJPqt7CwvTe0VzpM/ETO8mrSlSswhNaizJZkMBYaq0EE/3U4JnHmZktJP/axbo8B2zZ4RNA8IBJIztwgnamylJUkqY15FzYixtb11vFX0dSlmYBaoABuKj+WfSHSClUhlkEscwSXc0kkCxuNYAfBSJaRUQpTtSAbqOW7SzM+XAmEqZ/dzFF7zXQpP2HuMzoQz8o02Ewa5MlZs6A4cG7njGdVhJk5QUoUpqBUVWAWoVXc2cdQzcIA+RICZy1AiaiWl1F2dwwDvZr3EX4GZ/wAqpYfVTAls8rcoM2X2UKUKqnEFYY0ixcWz4e44RJOwlSpK5apwpZTMN4lrdAfUcYDNS9sCTKoQkqdV3JYgF8x8Lk+YzhTtHaUyYGU6UGxCU0j7vMk2AeHfZlaUql93WCUKBcHglTXUXDnPrHvaaYe9QXKikF0HJNVnJzqIfygKTh1iU4TvTDUR0KQhDnkQG5q5wj2xhwucpIYBICdbtZx1Lw9RtNkilJBFghsiXbVmY52yjPYrDkrmTCTurZ05qKzz4N+3gGuMxJmYWmYSpaMQgVEuSKDS/Fg9+kZ2ZN3w6XCXySFKSApyQDw58BDNM092AUkfXoVfUN/+TyhThcaoKnUgEFJDn7JUkK62Og11gKjLEuelIBcXJIAvc5CwHSNt2vwxVjN1JWVISAB0Ubk+FuJ4xhpU4Gk0hwFF+NjxsA35nOPom08Q2LIt/CSx1BDkH2EADsfHqkzkoWXQUhD+6CDqLs4yBGkaZCDVr++cYza2JQoMk1ZuM6TY0uPEXquLMwh9sHa/eSmV/ERuq4mzhRDbrj184CztQlKZaZxJTMlGpBHFrpJYskjX0uwKbAbYlJNaU1TJtUzEE2ps6UpfQDTziztltIFpL2ArWHtwQOd7t92MphcaVkpCQBd3zybPh+sBv5e1ZVC5oYhAchiDkbMcvfXhGXkhU41lVwXYj+ITzOQAtrBHZzDpmzDKUd2ahSFXu+YIIPEZ9Ir7RbDVgzLCZhUFPdQZiM7AwHmzcIlMwlRSDcgXLZHzNzoc4Kw6qTLJurvAXAaxUPdoWYVCh8YfnrYP0/SCdkbQEyekMKUByQUly9PxhmgNYyKnCa3LmpTlwTmAFFOuQi/svh/pM5U/KXLNCUjJRAc9Eh7DnA+0nGGmrdwlJD98cy4alACTbTjFPZLaicNLYBLq/nIfhZi5+7e7dQ3cxbKHT5qAhfjcWgLZVZsDugNo7uIA2xtsYdIVOBMyYxCE/CE6OdQ40zJhGvtbKWpTyiAwDqANOjuRzHpAPMZtAEWAZyXUi9ydRnrGKXN3Zzl3qLtrUbs2eUWp7RpCiFSgbsSoJBF8/CB7wFh/rApAUASHy82fi/z5wGg2UtSae7Ud6zcLOw4hgoXyuOEC7VSFTVpDhKkqOX3TqOsVbLWrvEghQzLMb7pvwYR2NJVOCju/V2zD5W4aQD7svO+pKzqdfuiGzJUxUATnfQ8oyex8R3Uli7uWHARHGbeoLJpUrV8h1/KAj2t2miWFyZQAMwOsvk59FO5yyHlGc2HOSK1EpZwBUDpUSQAN65As+UV4wqnLJqdSjcBz0AAzAgiX2WxCwAJZAN95h6Al2PtANJnaWWEgJSpWRsQlIs1koLkcQ8Bo7WTgG7uWOV7ern3iH9ysWm/dEj+UD88veBP7vThZUqc/ID/2gPo8jZqZu8mYwJBsom/O4jsN2WLkKmmgtup1bLMlucZ36yqhBUFOzANvHIaRsNkzTJkIE0krALgkFTkk6QBknZ5BBM1SgABSwAYWD8RqeJEUzMFhpaqihIVVULOX4tn+AgLFbZJcB08x+cIMZNmKmChQFwFX8Tmx+TvfhAarE7RUXp3ebuf0hcFElyDf7UTWgtaBwDAAYtcrDAKlpSFqekNkNTnYZdYy2IIrdajUS7nVy5DiwvaG230lM0EsywwPCnT8bc4ns/YEufJUWHekkOfhOaW5XBfrALAcy27k3k+cEY7BqEpCJaRVMKVKdTPSguSSfLzgAKDJcWKgMrhyxyzzh1tXamEWkkLKlMAgBCrHMMNHtwsIDNbdrThZaaC5mqqbQhwA409chCTCY5KFsZaS+TgtlqHAOV4c7RxZUkSxlVWHLrfR2LJDHTzgGTh0AFK2qSHSAQ7lm4uGBeAW4ggKSAC7F78mNo3mM2YqftJKH3BKSTzDrHpYWjDTpW+Lvcgk8Y+uYaVTtBQ/6SfmqALxezUJSn4RLvugJyHIQn2bhDOmT5iUlJUAmoEhiQbsM1AU66iNDtfFJT3aFM8xYDchvKPSzf8AdGYElSZkxllLTCHSoAWSwBGSmDG+oHCArXsaThFifMmmZWplGbqTcvzswByyjKbZ7r6VMEhKUyzLqUE5JKnc5DMj1MBY/Cz5SgVpFlFIGhzDpvkc7cS8VTZ61TEVIpfIk5+nT3gNH2Ix6ZWMSlaQApJEvLdUW15ix4OObtP7ScVUJEoG5Klt5BI1yZRjIzwy0rFiC45fu0XbYxvf4sr+GwTwDAW/zE+sBVhUKUaQS7faOrD84Y7J2WiXPNRCSRU5ALEDnxz8ormAInbtgQ/4eUGicO9QtJzLEHIOGs0AXjAPo9SlAO4Ng7gkJNswbGHXYuUgzFneUZZAdQsSSwKQLWaxN4TbUmmhSLEXL3OTPnlciHaJapPdzpYekKRMSNUWAX1QtQPQq5QEv7WZQ+iy5mSkq433gP6mj51hJyiUHxFIKmJN6QSI+i/2rzD9HbQFA8yVH8BGF2App0mzkpV/pVAOuzuDQqUklIqUSCCCWOfwsRfqS44GB8Th1JmMi1NRAAYFlMeuucaLZ2DNcqZLmhEpbEpPxApqUXfJwQAQWfR4r2rI71AxIUAQSCnUpMz/AMWfJoAvsziDLklapiFJfdlvd7AkE5W0vrlA/aKqcQvu1UpSA7EhzfSw0vaHm1MKMPLTSklqSkMLEZs/hs5b73KK9h41M2XO7uqmnfBDbyU2HKwDtrAZfbWJ7uZQk/ClgRfh8WZtCaaWJLDnxB/YPpDLtLMHfBRzoDZcVZvfX2gCeoMTkf1OljAT2FtAYeemZQFmkuORZyCNR+OkbOT2nwygFHvUOXZgb58HPSPn6DvsbMl/VtR841Wyl7vHhfjAaWX2tkJSaRMUSXsj8hb2ihXbFILDDzDzOvtDKUlCUOyQ4vl7wnXtFD+IQC1RJxKiMytJtpY3hx3ZOQVzLH8RGflYymZLWohyoWBGhtlkdPwinH7SUrEJMwkptaohIYkOADcggZiA0RRfJXC4PnGcxOJ/59CU5IUgZ6lTt75Q/wAV2oMmStT94okCXaznOojMDP0EYNYnBXfVOsqqCn3gp3cvq7NAbPbPaNMh0ICVTdQXZBb4rcL0v1hXK7Q4hJC5ikqQ28kJAs+ja6+UJQht5ZUS7km5L+I/r84I2vhjLWlKLpUkUvqFcOT9IDZ7X2f38ghKSVEBctQHKof5g48xCXsXiF96uXSo2FYIukg6ufJuMe4zGrRKlSPpCpUxKBupdQWFHUi6aWIBGhhZsaf9Hmy5veFSQolQCFXDEKBUo3fja4EAl7Wkpxc1LKQAtwBlvMQQNNfOCccju5uITasLUL6uahbIG494t7bqlTpv0lCZqgsgLBpSkAJAABuWLG+nnAnaaYk4pa0DcKgAODISR+MALJxSQlNAAJ+JRu+euXU+sRk7OmKK5q5sozDZIqcUsCk1DQ2s0K8WSmXSNS1/5j+UHIITLcBj3lL8qTbhAVqwK0kuUqJLljYMCBSNbm/QR9T2jMUMTKYtYm4z3UWePl0sknNwRl5Fo+p9ocPNmAGTLMxSCiyVAEAhQfeIDZP0gFG0Zr4xK5hJFDpJyYKOWgFtI9w0iapLiUsvMUokDUn3Y2iGF2PisQqXLXXhyhKgSZZUFAqcAKamoauehMbfYuDXKRQtaV3LEJpNySSblySTwgPke3UTFYllJUkpApBBFiRccjUq/wDLAGLkUy3Nikkh+LmkeqVesfQ/7QdgrnKRNBUpKE00pS6rqcqsXOmXpGbHYuZOZSAlKQV2XU5dmYEeEF24ueMAhSkKSlyeH79BHbKWyVHMkuLef4w4m9mpkpE0zaUiWgkKd3YZNoYS7Ik5J1Ht+/wgCVCqaxOf7MF4hSU90GvWPIZ5dbQNNmATQq+X5fhB2PkOlS1XIFuLljpyEAVtSZ9WaXclIbV6kgjrDXG46bhpINSVpLJAWkuxUCd4Ea5/OE1BC5DKqBXUxF2CSX56ebQ47R4pKkIlGxKkk8bKbXr8+sAq7X7dOIlmWpFLLF6nelNI/OEmAdK5RTcjT2i7tDPBlpI+JSsuqYowExlyP3rAbns/PUZRASmpSbKdjyu3HR/WLpO0VYiWUAApmKQCVZgVAEAOb3z9oXbDxIC5svQKJHIEv6AH2gnstOCJpQWP1hYgaA1DppAartOupJTkySej7o9nirs7NQcMlYYVBT9T4vfWBcTie8GJVmLIHVIH9RPpFXZeemXhQcnSbaBgxPsIDG9pZhVOcM3dpHUX9YUBZLs7u5vo4b8vOCe0uIHehV2KE5a+IHplA0zEsA+ZF+rWPVg7wEsJMIUeAF/UWjUbIwyVhRpNgCWLWve9tPeMfg8QSsgMXHs4Y+bRq9j7WCAUqSoBQD+73uM+MBoMNslKw5lkpvfvARoR4CM3bXKKU4SUmwlpt/Kn8otl7ZSJdKQQCx8Og4UgDrGfnbfZR3Feh/KAhiZyiKUhQLhgAMwbZ3bXlAGNCiQpbAg8wHtct5Ru5gkSBVujUMxV6cMrwh25ipM0AIQxGpOYvmADygEmGxC1yzLABNi/S9vk/KB8WUgGsFKwCUm97fLlEZ2zyzy1EEXzz0YZRViMZLmI7uaCFaE2L8f3aAPwGyp0ySFVJuHCTm3kN1x+xEl7RMyipkqQmlJZiADrxgbC4koSkIWpQsCQlynR3AYW4eke47ZKFKfDqUonMKS98yVKqAHQDSA8k46WlRmLSVLAASKvFcAO50z4N6REbZTLYmXWpZtc0JGZsOHu/pTJ2DMWa1qKb+ZGmQv++cNMNsWUM1LbMuTa7AkJDiADxWJ7wATVAJBcpAYFuJuSz+sKsZLStalIXZ9S3mxF7Wjb4LsslQZJStD+MJUUcy5HTW1oVbW7GCYn6i6i3hO61wSKSb5XYawGbx+DQtQSkqSwTNYh8mcAu7F39YilNQUl/wD+pb/II0G0tkdwlKFFNVvASTlkXZj5dNYS/wDDVuoXetwTwoAc9DADTAEEN9lQvxpPCPtWDXQpIJAK0ppfJxVYWz/KPjmIw63APBQD/dNhH2OtPhUAQUIYEfevy68oBohWpds3yDa3N/aIMWcDTMAseDFSgD8iIpw+PS9zvfb48ibkdRBzozUUrIFiHUW83eAFWDUASM7C5IcfZSwHmTFkzBPdLjq1/TKCBieCWGpJHyDwNOxVIFax5MkG/E3gMZ2zwilpoImByASBUwd8mygBXZNBS0uuW1qlqCiWsN0JsDzIN8o12I2vKUk2KuBD+tSj8oRf8RSkEG5fTTTjAIsR2RmEg96hg77p5NryiYwwSky1qLjwsAxBFzdy72aHAxgI8X74Qs2rgu+AdSgRe1tf0EAmnz6J0qWFpeWGfizML5FgIOnSpxSF0JVKUU1EE1IpUCSxuQ73zuXEA4jYLpUEKClKBcqSSSSGdwDl0EOE4sokS5SAUKQkColIDhOiXKje9/eAxe1y9OrfNyfygnCB1yABqAz53y5RLb0iashSkC1iUBgeduesEbM2TN7yQoIJCWUeTH9+o4wGgwezD9ITfdmJuSbBSXdJLG9gMs35RHBSu5xSw4O6S/kAeh5WzHGNCEy1lRAIcMXbN872I8weuUCfQpKlFRYVJZVyD/MlzdrC+YbSApwU9ScJMnqSaFmoHJyTbLLUecCbHmze43EqWnJRALBJYHI3OeTQ4wmFEuWUGZ3kr7BLjRrpNmYaRXh0dySqQsAKBFO8Uq5asRe4ZucAp7U7P7spmy0STLQQFmYipYBNilyxvoWz5Qj2gqQtG4A+tMoA8fEmYwHlD/tEhZl0FbOQafhKQUukc7Pdg/WM5svZM4y1Swk7xaoU8cnJLDpeAFmIRLVZKk1IFlF7kO45ZZ3uY0XZwk3BsW+Yh9ikS1IEudLC6gAaTe2ulPUNCTF9nVSiFSVKQkZVqS/HNJ/3gH+JWQCMrfjGUxc9NZcXi7G4HFeFU8OQD4iD08Nz5wMOyz+NaqtdxR97wDgpFRDQtUN8dTHkdAeS8j90x0uWCC4BZmcZWMdHQBWISKVcsvaCcKkChhmsvzjo6AsmDP7yv9RiEs/WpH80dHQAkyapClFJKSCQGLW4W0yh5tKeolQKlEMmxJ+wTHR0AFiJYLOBep7Z7oiudLASWAzVpwIaPI6AW7SDpU99wn5xssCsmYXJLKAD6AIDDpc+sdHQDHEpDZCEyZygqWyiNc9aVXjyOgKsTi5hN1rNtVH84XYRZVdRJL5kufWOjoCyWolSHvv/AJxbNGfn8jHR0BUlIpy0MBVEguX3D+EdHQFQLt97+mITA3eN9qOjoC/ZxqTLJubhzwAsIPwyB3oDDI/1fkPSOjoA2gUIsP2owTg0io2F0ueZ3o6OgKtkzVEByS51PKKVzCJliRbj1jo6ArqKiyt4Oc7/ADhts2SlRYpBFIsQDxjo6AGwmFR9KmihLMn4RxiraWHQlTpSlNzkAPjHCPY6AExhqMyq7SgQ92NQv1hRWbXOQ+Uex0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2" name="AutoShape 8" descr="data:image/jpeg;base64,/9j/4AAQSkZJRgABAQAAAQABAAD/2wCEAAkGBxQSEhUUExQWFhUXGCAbGBgYGB4gHBgcHRodHBocIBsaHCgiGh0nHR8cJDEhJSorLi4uHB8zODMsNygtLiwBCgoKBQUFDgUFDisZExkrKysrKysrKysrKysrKysrKysrKysrKysrKysrKysrKysrKysrKysrKysrKysrKysrK//AABEIALIBGwMBIgACEQEDEQH/xAAbAAACAwEBAQAAAAAAAAAAAAAEBQIDBgABB//EAEUQAAECBAMFBgIIAwYGAwEAAAECEQADEiEEMUEFIlFhcQYTMoGRoUKxFCNScsHR4fAzYsIHFlOSsvEVJGOCotKDo+JD/8QAFAEBAAAAAAAAAAAAAAAAAAAAAP/EABQRAQAAAAAAAAAAAAAAAAAAAAD/2gAMAwEAAhEDEQA/ANbg9qqmksXD29TBP0tIIqKQeZhNKwI8I1ANy2vLMXMCz8PqMuI9NNeUBtMHjJZ1s7ObA5ZE9YYpVGd2BNldyQtw6jvDLIM7FvUGGSMCc5MwHkC3tcf+IgGdcSq5e0K14yYg/WILcRb5mk/5h0gqTjUqLOx4Gz9HZ/KAIUU/sRWumJP+3hNtLaC0kpFIF95SgA4HK+Z0gGSikat55/nCrFbdkoUUuokKpLDInQuR7QA6lKH8RQSm6nEtBuQWdyrW5a0ZpQySkpG8S1TA1OBmwtYODkOsBo5/aVyEy0E1MylMwfkCcw+saZCCQOnzvGCw8lRUldFisZJNKBY5sR/LY6F43soFh0gCJKSBn6/pEFTiSaWIHHU8OXvEkKA1jlLDtY8un+8BTImKU5UkyzzIvxyiraLCXNUX8BNs2AfKCFLCQ7Qk2jJ7x1JWUkhiQAQQRdw8AFJ7SyqQVTC/3S/yhx2ZxqZyJi0v/EIDhskoyjGf3fuAJ0thYWW58gm8NtkbCSU0iapaQXamkOb89dYDZX4esRPMx7SyQLlg0QB5QAWKw6jdwYGRIfMCGk1STZUVUpe0AJ9EDvuvxiYwgMGFMeBHOAG+ipiiZs9Cs8+LXhgZMeCRALkYZcrwFwNDnBeHxiVhQVY6vm/4RauSYUbdK5csLlsF1AVNp/uw84BlKWl2s+bcuMXJQDlGSxmPWtSFD4SlqQRnxJ0Ia3ThGxQTAciVAW09iIm73hWBZX5w0SDHEwCXs/LUgzJazVSQzvrwhzJvw8o9CYnLQz84CRREaIhisWES1TC7JSSWDkgZte8JsB2m76WJiZKqVOzqD2JGnSAyOKR3i3FSSAzDVi+QFur6RZhsElIILglyp8y7cXMeZu79Xj0HjeAYysHVh1ITYEt0Zjy1HvFdCkS2FikeLytnneJ7KxYSggkPWbPy4fjB5WDmRwNxAC7K21iaHWXLkEKTw94KRtOTNDGWUqJbdsKsrjI9bxGdKSzgBzCrDyqVBtVD5hoDYoBGkZ1d1qJUgHfumXUqyhxtyjSso5sIzkybUCE96qpahYUhisvfUWzgIJkDdKw6lMKpxYkBL2QMhEMOQkik3KRaVKvZj4jnZ4NGGVVuhCAAWLFRc8zaPZ+CUc5qyxDNbINkOMADiFkVBSZm6sEFSmDKLpZOuojRoFh0hBtnZ4AMxIIUAAXJyKg2bN6Q9lIYB+HGAX4+aQsXsGLctY7ZE3eIFRz8RyDhgGF+vSGGIUkAngIzEmbOXvhwSSzZJH2ef6wGsWNWEBAqllRZ0m/Q9BpEsBiSpCVKDEjLhBUAqmUkH6tBUc72f58YIwi8kgJSz3DAN6xdipBIASwPEh4mJYDMP3w5wF4JbMx3G5JiuUOFm00iRWTkRAQrfSJAGPQi8WtAeAGPKTrE49BgIiPHiyPICNUUzpYWCCHBsQYIojwJgMltHAiSdxRJuUospR5AZtzvGn2chfdorsqkVDgWvFvcJd2D8Wv6xeBAc0dTHojyYsJBJdgHLAk25C58oAPbGN7iSqYE1FOjs7luB+UZ7tNt+WvCqlhX1igPA9KS4fes+oaGPbC+GNviTn58esfOVTWLAaZnRuGnOAYo2zO+jJkSwhEsJCSWBKnYFySwJfrCclYsJiRyBUw45Bs4plz1FbKLgHX5/swPPmbxvrAbBSs2DCKphYc4tPLhm8UFBblAQwcolzdy+WekMQlq72CAfPjnnCuXJWsKSggFiXvoxZ+PDjBgXUFv/hJ0PWAL2a6krUpROTPwb2j3BrJNxk3neO2RdCz+8op2XMJJ5FPzMBpBtQqJAYtmA/ThFYnApHdpK2sQC1JcWNiXuT0iWBkFMxZKCAdTkbvC7DTCiYp9ypwCdb6cbQD3DoUUKIQEq+FJ0s9z15DKPF4ZZSR3gSol34bpFrcSDAyDLAcGau7FQBfQ3sC1xElMrw4dyMqyB6u50gBdoD6uY80LJZg+W8nR20Jy1MCp7TpU4CFEAs4/LOCdqAplk0S0pb4cwXsMuDxmMBOoQZgHhmaeXrdrQGhG3KklJkzApiOmnCApOJCRL3Jzy3pZYHxE3teBpG0zNCiAAHbqXq4cTFS9qm4IZiUm2purLrnANcPtmhLCWtwGcquw8uEeq7S0j+Cq5zqF/aFSMatai2u9dviDAseT2gPF49SzT8ROQYDUnyzgN/gMSZktKymmoOzu3m3BovUmFez8YlEmWLk0Jt5cfyeOxc9dClFQQkA9R5C56WgGZd7RIS4T4M4igKdBcAs75gG1RB1a6hlC7F7axCSXSoN9gAgdQQ4HkesBrAkRIRhcJ2gVN8K1LtovV+DAxZMx6tUqF9L5wGym4pCfEsDqfwgSdtYDwpK+bgD3jLCckNdQvqBHgnhwQrV8h8jx5EQGsRtUG1JfUBz/AEwLP2rNY0SXYtddP+pIhDOxKiRSEg8aTy4O0XyMUMllIyuSQ/E6AQBeHx0wuQlKXLkJXf8A0GLFYlw57x/vfqIr7l0uhRv/ADvEDhVWqqP3i7ekBaMeUFgJw8wfaqLf7wKT8Ew9UD/2gXBJQpRSVFLZOGB570TxE+Um1alNwTl/3QBkrtAo5ylAfd/IwTJ2wkljY80m8IBi0azFJe9KnIB1bP5RfhXO9WpQ4Ow5uAxbygC+1OLSvDkAg7yci+vDOPnkx0l7a63PlGw2jKplFi4cbpOV9Hyz9ozqZQBACrm3sdPxgMzMxBcnwvpn6E/lAa5ySXJUebH84YzZQCja+9ZswHc9YvTsxZumVMI0IQWMA+lbXQsspKkcxdLdLEeTwWEVpdBC0jVN/VNlDzEKZKBHsyUAbZ8ix9RAaPZEpKkbwyVbiLDUXEETNnJLgVB82L+V9OUZqRtCfL+KsDRV/fP3hhh+1KAfrUqQdSN4D0v7GAYpwxlghKixGoFjf96QHhsOUKHMjXnB8vHImp+rUlb8M/TMecUoNwNagPeAabNxsxUyaCSpiaQWbxEZ/vKJ4LGhalICd5D7ymN3At59IFwSRJmzFKVmSGCVWNR5NobxVs1FExc0qBCy2SrHPUfZgD5G2DNXMlhISA934WgTZmOXOEwqVcWdNuPDWPNlS6FrJUl15BiL5s5HvF+zNnrkpWFFJfgevKARoxZVKmFZdikZ8f8AaApEz6pYAc15OBqNTaDZ+zlSZCwsg1KTkT9rpAux5SFuFg/xC1gWdgTfKA82WAEK3SDVd+g/ARSWqUCPiVTu2JYNcac4cjZ8ki1aXz+rfXMl/OIjZEgWBXb/AKYyduPtAL8MLnKyUM3n++UCGR9YlYDgkueBY3fhf9vD9OBki4UsN/0/yN/KKDs+Qx3lOD/hi7ZF3bgfPKA9kbRUlCRuOwaqgeZKlAs2sWYnFrZKihAAU58LHdPNs/Ixne0aQaH/AMIfCTm/AxoNvI/5ZWXw6WzEBcjHrUAUplqOrU2yp1d87FtI6TtB7UoJOjJZjkfE7vo2kLeyEtpSgPt/0paxL5QmwZSnGhnepVm5KgLzs4G9IBu1r+ovEcViZsgWUoiwAKzqQPi6w/kJcQv24UgAqDsfPl7wCVe07muWFMRqQ7h21B9ItTteQSHlEMPvM1nYZ35aRHEmVd0kEqHmQHGvCKe5kkGmoO2li6ioaal4DQJw6yxS6HA8NiQz8bRbIwTEV1Np4ifR7w1xWEQE3lpZKQVmxIFnLAO/KAZGDlrJCJZJYKIL5G1nHtAU4easKCaTdzY2LAkAFmFxDTErUgAkm98n4fnAM0JCry1AAB8xxEFz0ITLMwJmHdJYqDA6B3+cAP8ATFORSFsWUySNPJ48+lqFkSAkdH62HlF2y+5Jm67wYKUXakBw+dwYr+jrrIQUJHeAWuLiwd7g5QHJxhcWYh7BDaaesEpxaBeYsp+8Gyz6xZh5h+JbrDsw4cLcWEK+0clQlpqUDezMCHBN20aAX43brVjeUKt17AAKscnZmhJiNozFF0jXQZZa9INZNFk2yHLpFU9TUikbz+Xt+MBRPWQATm75Pk2uke/S16Vf5v0i7EILpIFgVPqMhFJJ+zAaWbsRbAIvbS7l87OwYiAF7KxKTUZZUH0BBYciOMaPY6xiCpITLAQPsnM6WUNIW7X293E6ZKIlVBr76SXDjKZbMwCEY8JJC3TyUIjNKT5w320qYmYsqUXMt7ElnHMvAG0pCK0MAAc2Da3txgAhhATbPj+sHyZ09DNMqA0WKvc/pFEuV9WhaFneBcEWBA9rxatS0M7KBJDp4g8CIBrJ7VTU3mS0q+6WHoX+cWYDtTLCiZhWxyBQ7Zah9OkJZ0xrKSQeYgdaEnI3gNXsvb8t195PSxG65AL/AIGLNlbXSUr7ycm/h3xz4RjVYb0aKVYR2gNLOxpXLUFzATUlnUNCSYAwibH62UjfLVNw66winYZvaKJ8phAaSZiU1AJny1KJYJSgkk3LWMWyEqIcTBbP6sxi8NOUJqFJzBseoY2PWNXiZZE1gpXiA62HBh7QBcxK/wDEA/8AjMVCUu+//wDWfa0U/Rz34upqm+flFeHwxMwBz4vz42gHi9lJmpSZgSpkBtyYbAM26sDiWIhjiZCVoCSsKFneXMY8PCARdtYX4zGSpVImFgwY0g2b9DEMaQEq8KdN4FhZ8gL25tAMMBgUSUqCSwO8QmXN6PvAkmB5GyEpWJu7WHJVTNcjeCvFuh72MDbPxQWFfw1kEOUpUBd8woZ2zBbpHqdpyVzO7SQJgIYFGR1PkX9IC/COQGByOh0z9IW9o1WZ6b/ENc/3+kaYSl/FPztYNfvGHzFvztke1UoJUwWpahSC/Cskm3N/WAVTBbxXKwbA8Msr26RTKULCoZJGWTVMOb/t4JnIUaiEn+I+TOKCAb6OYFmSikB7FgDcaA6DrAbJUla1gqOSQPIpVnY6P7R0lVaVBK2BYEPmH3cxlcmKMLiSmTMWUhgtV1ZBlkDxaAFgIKw8mXMSiYtEsmlnZLXAtbm0AZgpyimhMwGkeHdcAWv5xXOlLKpgJd0Mo8E3tYZuSY6cpMnwISFEHIMOOeTxZ3wpUAm93JA53JaAXYLFd7NVSkCqWm/Gm1muM3vHuIxplhaGuCkuHtwOfTzAjsKgJWAQ5yszlktwyyMR2hhwVmoCpqsg1h0tpAMJBVUhIUoLdYBZ7O5BbO+f6RHtIV90ioEbxtfh8/0hbggCpBILuXAbNgX/AHzhl2lkkS0EBViTe4y9usBllIcBPA8OGX45RCYMlXdLsRk2R066x7iSUpQsB6ixuBSS99Xy4xPHOgoBYuc2ZmGg+LPOAOVLTo1w93ObXtfMRNSQ+Z9/xEKjjgFJZRA1dDg63Lu3pF07GX3VhiARY6gcRAa7slMdc0MAwTqTqrjGc7ZrAxE0EA+H4iL0cGIjf4XZiJSipCSCQxcmKMXsWWsqKgSVFzflz6wCLbeHQV3UEkBNyzXBDMc36ZwIcAMyoEk2Lpt0SDf9IYbWlULO6lTJTSVBKiCkG4qI1YvyMDS8WoEGhLVP4EA521zpcaZmAF/4SCAndsN1jT4i7+LVx684BxeGUlO7SUpJUaVA8yfEWeGqJyiGSEWFI+rl5DIWSRwYcoAx+JWU+FBe1QSgEXuLI56NnAMJc9QlFkFRYEIqDKTUxVcFgHe+doF2bITOWUTJCUbr1BaSXBFmQA1jnyiWIw1gAlJqDswBKgu5DgFyCNeEE7NlqSVTKFWQQ2RJ3Wzb1gF2F2UiZWApSWHUe8CYfZExZVRSaRkS34QTO2coOucFy0nxKVMaWkWuQC7O7AZsAzks22bJ7sAS1BaVJCk80nJXHM+2kBisYlQBJTYWJ56QCtZVZ7fv0jW9ocCJWGJqepSNNX6xmxQUqDb4Ob/hADSE/WS/vp+YEa7aaKZ6vvp04gRl8LeajwvUNQPiHExrtoIPfqLBqklyeABgJYXDrM1wncExibXJuNb5+4gfBoHfD759HP4vDTBYykrBBZSwrRredjYekJcTiDLWFMyaiXZ7MTxtAd2sUyx9xOrfa5Qdtl3KUAFRUG/yBuWcLZ+1qqVBKVFRIDhJYADU21fO3Ozxw+NmTJm+sM7Fgqm1LkgXJBHxagNAMuy8ogzUqDE0m3Il/nbzgDBXxlLEXXrwJ0aPMLtFaFsgskBTqa2b0moWBuwDXBAEWyNpCp6EFSLkgMq7MHSCL3Jc3qIgHkrBuHPvCnbaUoVML0kS0l7ZEqBHrBmH2womWlk0q8XJ7AZu78vwgLbE2pc1BHwJP/kQR8oBGMXLLgOt2b04fppBcjDAoClJpuOGTKbp0iMzBCXNkkpCE0ljSQMk3YXzfLONBg5roPcywShIJXOJSkgWdKQHVrm2YgFS8RSgIrVMExXhQUu75qqS4Bex5HhDPD4iyaJYSLEMpWl7lt64vzyinaOz502V3i5kuYwcoTu0DUBLOW84Y7Aw0pWGQKE1JuSEIJIKju73Ig/u4STjJhBSaWOhJ/HKA95s0yypyrI3ORAUDkHuGMOEYWSCSsANekpluq5BAvxb08o92lgJQMxYRLATSWpTfkKiAOvKAQUoCgrvAFA2ZVweo1iM+aFvVOd83V+sGoEmYCEJRMI+ylFgCLsFZX8m9fMLscKUKkSwnMikO1rODnnABiSimsLcBQvVk5GoVaDkTSpNC1Hd4k716SKg4AFuBJeBMTJEpEwITuiaGs4Fhn6vFeCmVlRLglTuCbly+rDS3F4DzG7MWUJAIaxANiq4slgXLOW5iA9pTUqmJCSwCiCL52dgLG4JL9RDyVM71aO8DUTFFSiBcEEixDaDiNbQpk7OXOTK7oB65hcGzFVr5a6acoBFPwxWtKEpJKhlxseNoPlYfdT91P8ApHKGR2BPllKymrcZkFJJIvblZ/LSLcJs1dCQpIqCQC4OgbhANJmPCSl5awQXd2H+k2vBmJmlYU8pIqBf60uKiLj6u3BhGU2dMmTFVElSbk3szDTXMCI4vas5JpBJAYZKJ5/OAJ22taAoAJDJCgkFw5UxLsk6mzR7LUuhRBNXdBRKXd1KS5cF7tAuCnKUhS1KFVL6OAFNrpbpDGQXBdryhdnHjBZh8nt5QC3BqUgllrIYnMs/Q2d+sWIllSplV2VLIsNc2Ged7xdKwa1qUCsJBcBju3INg18j+YgubhmYp71RKt5kGncsFVAZC1ufKAKxkpKFS0qQwq3XtdiWIPGDJuETLlzCEmkyy2bH35O8X4maJipUwWCUqWx4qFCQfU+kdtCcFywklq2BHAAgrc6MkG/DrAfOO0veGcqXMS0uykpvd7OQczoXyL5Pcrs/iZgmypPdVlRZSgd5KaiSbZM5J0yD3jsTtCSMSVy3KZiXISkgJPxX04u2btZ4Z7JxslOLlTMu8CgFJVupcJAJYsoFTh+JHCA87YYNSU1UmnvEMT7Z3d4xcxVKlKc3zAGumtusfRf7RsQBJlpe5mpNLcHueEfOtrLSkC4BIdTnrdzAEYRjMl3DVDyL5G7iNltvaCJU4yzdRILCwAIDOTaPnmGxIC5YDKJLW0F3z4uOjRu9td0vHUzAxADXADaObNlxF9YB7s/CmbKStKkgKGRex1GWYhP2mwCkhNRSUXsk3cJ3bM9zrlaG+CliWVJQSlJazux1sbA89YGx+z1VBaFuw8J5m9+lngEW2JZkmVLCxWlDqb7qQ3WlOUMdjyK5rulCCwSEAGpanAHUAFw+sLtsFQxG6hJmTlFSSolkjJiQ2o94q2LtNSsT3ZSkd2a917gEVXPHTKArwpUqVMrdy7p4Ul2tq+UEY3HlEkXC1zFFNKglki4LpGRceWcGYjCla1MkJSpRU7lw6nZhbiOkL8VLTISsKUlRKqgkJdWbpf7LG78HgAMRM7k1AUrBcuoqSSA7VVEA8gzARpsSSZwQgqBVLSuoEOXfIkWA4i5eM5j5wmSkI8QQqopCQMrDLIAEiCMBjnWHADIAFTWAORJtlcdcrCAeS8MAcqlNvEXexd5hvw1DcI8xy1IXJ7shIBZ0l7EbwU4ZQ82tnEEYhRdmcC3J+FQsNXAGUC4pS5qkSkkKMzxKqqZmIAJHAu4yGUAw+m0l1YZRpL1IJob7V0kJHJ40fZ9avoksywlNSlFqSoB1KLWgnZmzES0CWpIJpu2RGtjlw10vwGwOGRhkJQQg01OpUyksCbseTXEAwk98Tmi2boWHD8xmR+EZHtzVWGBorFZHQAPo7Oz/AIQ7xeOpAAQlyTlOJyeqw4GM1tDayyibLAAqIStb5ZAj8HJteAvRhR9WtCUJpKVDunUqYmukhybguXDaWyh5tKWZZsEscs+Q8/1jLSZ62TKQh5ZSQqxIU9qmAFIB0dnuLRJG2pg+rmncQWqIdSQSNdQLZwBCpxC5rmxqV0IFyRYcIpwaFVkomBIZZUAkG6XKS12Bc5cDyg3A4FMxM8WqrUl20KQDrkREdmgYeZNSRdVLPk4yLEWZ4ChWGMzDTjMUlSzLWukpFSDTYkG6XszQ17LS6sMC1TqUptX+xoAxsRnZjFmHny1ShLUVd33dCykswCQ5qFyHqfkqFGO7Wd2kSdnpM0uVKmKSSAVKKjoBcnMsBo+gNdp4qRLk/W4g96kEpQVJqd7WZ+FzGSnbZnKJJPqt7CwvTe0VzpM/ETO8mrSlSswhNaizJZkMBYaq0EE/3U4JnHmZktJP/axbo8B2zZ4RNA8IBJIztwgnamylJUkqY15FzYixtb11vFX0dSlmYBaoABuKj+WfSHSClUhlkEscwSXc0kkCxuNYAfBSJaRUQpTtSAbqOW7SzM+XAmEqZ/dzFF7zXQpP2HuMzoQz8o02Ewa5MlZs6A4cG7njGdVhJk5QUoUpqBUVWAWoVXc2cdQzcIA+RICZy1AiaiWl1F2dwwDvZr3EX4GZ/wAqpYfVTAls8rcoM2X2UKUKqnEFYY0ixcWz4e44RJOwlSpK5apwpZTMN4lrdAfUcYDNS9sCTKoQkqdV3JYgF8x8Lk+YzhTtHaUyYGU6UGxCU0j7vMk2AeHfZlaUql93WCUKBcHglTXUXDnPrHvaaYe9QXKikF0HJNVnJzqIfygKTh1iU4TvTDUR0KQhDnkQG5q5wj2xhwucpIYBICdbtZx1Lw9RtNkilJBFghsiXbVmY52yjPYrDkrmTCTurZ05qKzz4N+3gGuMxJmYWmYSpaMQgVEuSKDS/Fg9+kZ2ZN3w6XCXySFKSApyQDw58BDNM092AUkfXoVfUN/+TyhThcaoKnUgEFJDn7JUkK62Og11gKjLEuelIBcXJIAvc5CwHSNt2vwxVjN1JWVISAB0Ubk+FuJ4xhpU4Gk0hwFF+NjxsA35nOPom08Q2LIt/CSx1BDkH2EADsfHqkzkoWXQUhD+6CDqLs4yBGkaZCDVr++cYza2JQoMk1ZuM6TY0uPEXquLMwh9sHa/eSmV/ERuq4mzhRDbrj184CztQlKZaZxJTMlGpBHFrpJYskjX0uwKbAbYlJNaU1TJtUzEE2ps6UpfQDTziztltIFpL2ArWHtwQOd7t92MphcaVkpCQBd3zybPh+sBv5e1ZVC5oYhAchiDkbMcvfXhGXkhU41lVwXYj+ITzOQAtrBHZzDpmzDKUd2ahSFXu+YIIPEZ9Ir7RbDVgzLCZhUFPdQZiM7AwHmzcIlMwlRSDcgXLZHzNzoc4Kw6qTLJurvAXAaxUPdoWYVCh8YfnrYP0/SCdkbQEyekMKUByQUly9PxhmgNYyKnCa3LmpTlwTmAFFOuQi/svh/pM5U/KXLNCUjJRAc9Eh7DnA+0nGGmrdwlJD98cy4alACTbTjFPZLaicNLYBLq/nIfhZi5+7e7dQ3cxbKHT5qAhfjcWgLZVZsDugNo7uIA2xtsYdIVOBMyYxCE/CE6OdQ40zJhGvtbKWpTyiAwDqANOjuRzHpAPMZtAEWAZyXUi9ydRnrGKXN3Zzl3qLtrUbs2eUWp7RpCiFSgbsSoJBF8/CB7wFh/rApAUASHy82fi/z5wGg2UtSae7Ud6zcLOw4hgoXyuOEC7VSFTVpDhKkqOX3TqOsVbLWrvEghQzLMb7pvwYR2NJVOCju/V2zD5W4aQD7svO+pKzqdfuiGzJUxUATnfQ8oyex8R3Uli7uWHARHGbeoLJpUrV8h1/KAj2t2miWFyZQAMwOsvk59FO5yyHlGc2HOSK1EpZwBUDpUSQAN65As+UV4wqnLJqdSjcBz0AAzAgiX2WxCwAJZAN95h6Al2PtANJnaWWEgJSpWRsQlIs1koLkcQ8Bo7WTgG7uWOV7ern3iH9ysWm/dEj+UD88veBP7vThZUqc/ID/2gPo8jZqZu8mYwJBsom/O4jsN2WLkKmmgtup1bLMlucZ36yqhBUFOzANvHIaRsNkzTJkIE0krALgkFTkk6QBknZ5BBM1SgABSwAYWD8RqeJEUzMFhpaqihIVVULOX4tn+AgLFbZJcB08x+cIMZNmKmChQFwFX8Tmx+TvfhAarE7RUXp3ebuf0hcFElyDf7UTWgtaBwDAAYtcrDAKlpSFqekNkNTnYZdYy2IIrdajUS7nVy5DiwvaG230lM0EsywwPCnT8bc4ns/YEufJUWHekkOfhOaW5XBfrALAcy27k3k+cEY7BqEpCJaRVMKVKdTPSguSSfLzgAKDJcWKgMrhyxyzzh1tXamEWkkLKlMAgBCrHMMNHtwsIDNbdrThZaaC5mqqbQhwA409chCTCY5KFsZaS+TgtlqHAOV4c7RxZUkSxlVWHLrfR2LJDHTzgGTh0AFK2qSHSAQ7lm4uGBeAW4ggKSAC7F78mNo3mM2YqftJKH3BKSTzDrHpYWjDTpW+Lvcgk8Y+uYaVTtBQ/6SfmqALxezUJSn4RLvugJyHIQn2bhDOmT5iUlJUAmoEhiQbsM1AU66iNDtfFJT3aFM8xYDchvKPSzf8AdGYElSZkxllLTCHSoAWSwBGSmDG+oHCArXsaThFifMmmZWplGbqTcvzswByyjKbZ7r6VMEhKUyzLqUE5JKnc5DMj1MBY/Cz5SgVpFlFIGhzDpvkc7cS8VTZ61TEVIpfIk5+nT3gNH2Ix6ZWMSlaQApJEvLdUW15ix4OObtP7ScVUJEoG5Klt5BI1yZRjIzwy0rFiC45fu0XbYxvf4sr+GwTwDAW/zE+sBVhUKUaQS7faOrD84Y7J2WiXPNRCSRU5ALEDnxz8ormAInbtgQ/4eUGicO9QtJzLEHIOGs0AXjAPo9SlAO4Ng7gkJNswbGHXYuUgzFneUZZAdQsSSwKQLWaxN4TbUmmhSLEXL3OTPnlciHaJapPdzpYekKRMSNUWAX1QtQPQq5QEv7WZQ+iy5mSkq433gP6mj51hJyiUHxFIKmJN6QSI+i/2rzD9HbQFA8yVH8BGF2App0mzkpV/pVAOuzuDQqUklIqUSCCCWOfwsRfqS44GB8Th1JmMi1NRAAYFlMeuucaLZ2DNcqZLmhEpbEpPxApqUXfJwQAQWfR4r2rI71AxIUAQSCnUpMz/AMWfJoAvsziDLklapiFJfdlvd7AkE5W0vrlA/aKqcQvu1UpSA7EhzfSw0vaHm1MKMPLTSklqSkMLEZs/hs5b73KK9h41M2XO7uqmnfBDbyU2HKwDtrAZfbWJ7uZQk/ClgRfh8WZtCaaWJLDnxB/YPpDLtLMHfBRzoDZcVZvfX2gCeoMTkf1OljAT2FtAYeemZQFmkuORZyCNR+OkbOT2nwygFHvUOXZgb58HPSPn6DvsbMl/VtR841Wyl7vHhfjAaWX2tkJSaRMUSXsj8hb2ihXbFILDDzDzOvtDKUlCUOyQ4vl7wnXtFD+IQC1RJxKiMytJtpY3hx3ZOQVzLH8RGflYymZLWohyoWBGhtlkdPwinH7SUrEJMwkptaohIYkOADcggZiA0RRfJXC4PnGcxOJ/59CU5IUgZ6lTt75Q/wAV2oMmStT94okCXaznOojMDP0EYNYnBXfVOsqqCn3gp3cvq7NAbPbPaNMh0ICVTdQXZBb4rcL0v1hXK7Q4hJC5ikqQ28kJAs+ja6+UJQht5ZUS7km5L+I/r84I2vhjLWlKLpUkUvqFcOT9IDZ7X2f38ghKSVEBctQHKof5g48xCXsXiF96uXSo2FYIukg6ufJuMe4zGrRKlSPpCpUxKBupdQWFHUi6aWIBGhhZsaf9Hmy5veFSQolQCFXDEKBUo3fja4EAl7Wkpxc1LKQAtwBlvMQQNNfOCccju5uITasLUL6uahbIG494t7bqlTpv0lCZqgsgLBpSkAJAABuWLG+nnAnaaYk4pa0DcKgAODISR+MALJxSQlNAAJ+JRu+euXU+sRk7OmKK5q5sozDZIqcUsCk1DQ2s0K8WSmXSNS1/5j+UHIITLcBj3lL8qTbhAVqwK0kuUqJLljYMCBSNbm/QR9T2jMUMTKYtYm4z3UWePl0sknNwRl5Fo+p9ocPNmAGTLMxSCiyVAEAhQfeIDZP0gFG0Zr4xK5hJFDpJyYKOWgFtI9w0iapLiUsvMUokDUn3Y2iGF2PisQqXLXXhyhKgSZZUFAqcAKamoauehMbfYuDXKRQtaV3LEJpNySSblySTwgPke3UTFYllJUkpApBBFiRccjUq/wDLAGLkUy3Nikkh+LmkeqVesfQ/7QdgrnKRNBUpKE00pS6rqcqsXOmXpGbHYuZOZSAlKQV2XU5dmYEeEF24ueMAhSkKSlyeH79BHbKWyVHMkuLef4w4m9mpkpE0zaUiWgkKd3YZNoYS7Ik5J1Ht+/wgCVCqaxOf7MF4hSU90GvWPIZ5dbQNNmATQq+X5fhB2PkOlS1XIFuLljpyEAVtSZ9WaXclIbV6kgjrDXG46bhpINSVpLJAWkuxUCd4Ea5/OE1BC5DKqBXUxF2CSX56ebQ47R4pKkIlGxKkk8bKbXr8+sAq7X7dOIlmWpFLLF6nelNI/OEmAdK5RTcjT2i7tDPBlpI+JSsuqYowExlyP3rAbns/PUZRASmpSbKdjyu3HR/WLpO0VYiWUAApmKQCVZgVAEAOb3z9oXbDxIC5svQKJHIEv6AH2gnstOCJpQWP1hYgaA1DppAartOupJTkySej7o9nirs7NQcMlYYVBT9T4vfWBcTie8GJVmLIHVIH9RPpFXZeemXhQcnSbaBgxPsIDG9pZhVOcM3dpHUX9YUBZLs7u5vo4b8vOCe0uIHehV2KE5a+IHplA0zEsA+ZF+rWPVg7wEsJMIUeAF/UWjUbIwyVhRpNgCWLWve9tPeMfg8QSsgMXHs4Y+bRq9j7WCAUqSoBQD+73uM+MBoMNslKw5lkpvfvARoR4CM3bXKKU4SUmwlpt/Kn8otl7ZSJdKQQCx8Og4UgDrGfnbfZR3Feh/KAhiZyiKUhQLhgAMwbZ3bXlAGNCiQpbAg8wHtct5Ru5gkSBVujUMxV6cMrwh25ipM0AIQxGpOYvmADygEmGxC1yzLABNi/S9vk/KB8WUgGsFKwCUm97fLlEZ2zyzy1EEXzz0YZRViMZLmI7uaCFaE2L8f3aAPwGyp0ySFVJuHCTm3kN1x+xEl7RMyipkqQmlJZiADrxgbC4koSkIWpQsCQlynR3AYW4eke47ZKFKfDqUonMKS98yVKqAHQDSA8k46WlRmLSVLAASKvFcAO50z4N6REbZTLYmXWpZtc0JGZsOHu/pTJ2DMWa1qKb+ZGmQv++cNMNsWUM1LbMuTa7AkJDiADxWJ7wATVAJBcpAYFuJuSz+sKsZLStalIXZ9S3mxF7Wjb4LsslQZJStD+MJUUcy5HTW1oVbW7GCYn6i6i3hO61wSKSb5XYawGbx+DQtQSkqSwTNYh8mcAu7F39YilNQUl/wD+pb/II0G0tkdwlKFFNVvASTlkXZj5dNYS/wDDVuoXetwTwoAc9DADTAEEN9lQvxpPCPtWDXQpIJAK0ppfJxVYWz/KPjmIw63APBQD/dNhH2OtPhUAQUIYEfevy68oBohWpds3yDa3N/aIMWcDTMAseDFSgD8iIpw+PS9zvfb48ibkdRBzozUUrIFiHUW83eAFWDUASM7C5IcfZSwHmTFkzBPdLjq1/TKCBieCWGpJHyDwNOxVIFax5MkG/E3gMZ2zwilpoImByASBUwd8mygBXZNBS0uuW1qlqCiWsN0JsDzIN8o12I2vKUk2KuBD+tSj8oRf8RSkEG5fTTTjAIsR2RmEg96hg77p5NryiYwwSky1qLjwsAxBFzdy72aHAxgI8X74Qs2rgu+AdSgRe1tf0EAmnz6J0qWFpeWGfizML5FgIOnSpxSF0JVKUU1EE1IpUCSxuQ73zuXEA4jYLpUEKClKBcqSSSSGdwDl0EOE4sokS5SAUKQkColIDhOiXKje9/eAxe1y9OrfNyfygnCB1yABqAz53y5RLb0iashSkC1iUBgeduesEbM2TN7yQoIJCWUeTH9+o4wGgwezD9ITfdmJuSbBSXdJLG9gMs35RHBSu5xSw4O6S/kAeh5WzHGNCEy1lRAIcMXbN872I8weuUCfQpKlFRYVJZVyD/MlzdrC+YbSApwU9ScJMnqSaFmoHJyTbLLUecCbHmze43EqWnJRALBJYHI3OeTQ4wmFEuWUGZ3kr7BLjRrpNmYaRXh0dySqQsAKBFO8Uq5asRe4ZucAp7U7P7spmy0STLQQFmYipYBNilyxvoWz5Qj2gqQtG4A+tMoA8fEmYwHlD/tEhZl0FbOQafhKQUukc7Pdg/WM5svZM4y1Swk7xaoU8cnJLDpeAFmIRLVZKk1IFlF7kO45ZZ3uY0XZwk3BsW+Yh9ikS1IEudLC6gAaTe2ulPUNCTF9nVSiFSVKQkZVqS/HNJ/3gH+JWQCMrfjGUxc9NZcXi7G4HFeFU8OQD4iD08Nz5wMOyz+NaqtdxR97wDgpFRDQtUN8dTHkdAeS8j90x0uWCC4BZmcZWMdHQBWISKVcsvaCcKkChhmsvzjo6AsmDP7yv9RiEs/WpH80dHQAkyapClFJKSCQGLW4W0yh5tKeolQKlEMmxJ+wTHR0AFiJYLOBep7Z7oiudLASWAzVpwIaPI6AW7SDpU99wn5xssCsmYXJLKAD6AIDDpc+sdHQDHEpDZCEyZygqWyiNc9aVXjyOgKsTi5hN1rNtVH84XYRZVdRJL5kufWOjoCyWolSHvv/AJxbNGfn8jHR0BUlIpy0MBVEguX3D+EdHQFQLt97+mITA3eN9qOjoC/ZxqTLJubhzwAsIPwyB3oDDI/1fkPSOjoA2gUIsP2owTg0io2F0ueZ3o6OgKtkzVEByS51PKKVzCJliRbj1jo6ArqKiyt4Oc7/ADhts2SlRYpBFIsQDxjo6AGwmFR9KmihLMn4RxiraWHQlTpSlNzkAPjHCPY6AExhqMyq7SgQ92NQv1hRWbXOQ+Uex0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4" name="AutoShape 10" descr="http://images.mises.org/DailyArticleImages/339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996" name="Picture 12" descr="http://images.mises.org/DailyArticleImages/3395.jpg"/>
          <p:cNvPicPr>
            <a:picLocks noChangeAspect="1" noChangeArrowheads="1"/>
          </p:cNvPicPr>
          <p:nvPr/>
        </p:nvPicPr>
        <p:blipFill>
          <a:blip r:embed="rId4" cstate="print"/>
          <a:srcRect l="4762" t="4365" r="4762" b="8333"/>
          <a:stretch>
            <a:fillRect/>
          </a:stretch>
        </p:blipFill>
        <p:spPr bwMode="auto">
          <a:xfrm>
            <a:off x="5105400" y="3100137"/>
            <a:ext cx="3569970" cy="3757863"/>
          </a:xfrm>
          <a:prstGeom prst="rect">
            <a:avLst/>
          </a:prstGeom>
          <a:noFill/>
        </p:spPr>
      </p:pic>
    </p:spTree>
    <p:extLst>
      <p:ext uri="{BB962C8B-B14F-4D97-AF65-F5344CB8AC3E}">
        <p14:creationId xmlns:p14="http://schemas.microsoft.com/office/powerpoint/2010/main" val="3941885419"/>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r>
              <a:rPr lang="en-US" dirty="0"/>
              <a:t>Only major achievement – Independent Treasury Bill passed in 1840</a:t>
            </a:r>
          </a:p>
          <a:p>
            <a:r>
              <a:rPr lang="en-US" dirty="0"/>
              <a:t>“Divorces” gov’t from banking</a:t>
            </a:r>
          </a:p>
          <a:p>
            <a:r>
              <a:rPr lang="en-US" dirty="0"/>
              <a:t>Gov’t could then keep surpluses rather than having to put them in banks as reserves</a:t>
            </a:r>
          </a:p>
          <a:p>
            <a:r>
              <a:rPr lang="en-US" dirty="0"/>
              <a:t>Bill gets repealed the next year when the Whigs take power</a:t>
            </a:r>
          </a:p>
          <a:p>
            <a:endParaRPr lang="en-US" dirty="0"/>
          </a:p>
        </p:txBody>
      </p:sp>
    </p:spTree>
    <p:extLst>
      <p:ext uri="{BB962C8B-B14F-4D97-AF65-F5344CB8AC3E}">
        <p14:creationId xmlns:p14="http://schemas.microsoft.com/office/powerpoint/2010/main" val="2479113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1840</a:t>
            </a:r>
            <a:endParaRPr lang="en-US" dirty="0"/>
          </a:p>
        </p:txBody>
      </p:sp>
      <p:sp>
        <p:nvSpPr>
          <p:cNvPr id="3" name="Content Placeholder 2"/>
          <p:cNvSpPr>
            <a:spLocks noGrp="1"/>
          </p:cNvSpPr>
          <p:nvPr>
            <p:ph sz="quarter" idx="13"/>
          </p:nvPr>
        </p:nvSpPr>
        <p:spPr/>
        <p:txBody>
          <a:bodyPr/>
          <a:lstStyle/>
          <a:p>
            <a:r>
              <a:rPr lang="en-US" dirty="0" smtClean="0"/>
              <a:t>Tippecanoe and Tyler, Too!</a:t>
            </a:r>
            <a:endParaRPr lang="en-US" dirty="0"/>
          </a:p>
        </p:txBody>
      </p:sp>
      <p:pic>
        <p:nvPicPr>
          <p:cNvPr id="4" name="Picture 4" descr="http://www.retrocampaigns.com/images/tippecanoe.jpg"/>
          <p:cNvPicPr>
            <a:picLocks noChangeAspect="1" noChangeArrowheads="1"/>
          </p:cNvPicPr>
          <p:nvPr/>
        </p:nvPicPr>
        <p:blipFill>
          <a:blip r:embed="rId2" cstate="print"/>
          <a:srcRect/>
          <a:stretch>
            <a:fillRect/>
          </a:stretch>
        </p:blipFill>
        <p:spPr bwMode="auto">
          <a:xfrm>
            <a:off x="4683633" y="2434176"/>
            <a:ext cx="4134977" cy="4245243"/>
          </a:xfrm>
          <a:prstGeom prst="rect">
            <a:avLst/>
          </a:prstGeom>
          <a:noFill/>
        </p:spPr>
      </p:pic>
      <p:pic>
        <p:nvPicPr>
          <p:cNvPr id="5" name="Picture 2" descr="https://encrypted-tbn2.gstatic.com/images?q=tbn:ANd9GcRiJ3sfO1i529VciBswBBeh1LrQQlTE3mJBznt6ZuCfptDwX4QZ"/>
          <p:cNvPicPr>
            <a:picLocks noChangeAspect="1" noChangeArrowheads="1"/>
          </p:cNvPicPr>
          <p:nvPr/>
        </p:nvPicPr>
        <p:blipFill>
          <a:blip r:embed="rId3" cstate="print"/>
          <a:srcRect/>
          <a:stretch>
            <a:fillRect/>
          </a:stretch>
        </p:blipFill>
        <p:spPr bwMode="auto">
          <a:xfrm>
            <a:off x="-1227619" y="2434176"/>
            <a:ext cx="5815098" cy="4245243"/>
          </a:xfrm>
          <a:prstGeom prst="rect">
            <a:avLst/>
          </a:prstGeom>
          <a:noFill/>
        </p:spPr>
      </p:pic>
    </p:spTree>
    <p:extLst>
      <p:ext uri="{BB962C8B-B14F-4D97-AF65-F5344CB8AC3E}">
        <p14:creationId xmlns:p14="http://schemas.microsoft.com/office/powerpoint/2010/main" val="1888722301"/>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Harrison has no baggage</a:t>
            </a:r>
            <a:br>
              <a:rPr lang="en-US" sz="3200" dirty="0" smtClean="0"/>
            </a:br>
            <a:r>
              <a:rPr lang="en-US" sz="3200" dirty="0" smtClean="0"/>
              <a:t>van </a:t>
            </a:r>
            <a:r>
              <a:rPr lang="en-US" sz="3200" dirty="0" err="1" smtClean="0"/>
              <a:t>buren’s</a:t>
            </a:r>
            <a:r>
              <a:rPr lang="en-US" sz="3200" dirty="0" smtClean="0"/>
              <a:t> attempt at trash talk fails</a:t>
            </a:r>
            <a:endParaRPr lang="en-US" sz="3200" dirty="0"/>
          </a:p>
        </p:txBody>
      </p:sp>
      <p:sp>
        <p:nvSpPr>
          <p:cNvPr id="5" name="Content Placeholder 4"/>
          <p:cNvSpPr>
            <a:spLocks noGrp="1"/>
          </p:cNvSpPr>
          <p:nvPr>
            <p:ph sz="quarter" idx="13"/>
          </p:nvPr>
        </p:nvSpPr>
        <p:spPr/>
        <p:txBody>
          <a:bodyPr/>
          <a:lstStyle/>
          <a:p>
            <a:r>
              <a:rPr lang="en-US" dirty="0" smtClean="0"/>
              <a:t>Van Buren says Harrison is not fit for the White House, as he would rather chill in a log cabin and drink hard cider (alcohol).</a:t>
            </a:r>
          </a:p>
          <a:p>
            <a:r>
              <a:rPr lang="en-US" dirty="0" smtClean="0"/>
              <a:t>The majority of Americans enjoyed these things!</a:t>
            </a:r>
          </a:p>
          <a:p>
            <a:r>
              <a:rPr lang="en-US" dirty="0" smtClean="0"/>
              <a:t>With a partner, discuss how this argument could succeed or fail.  Give at least one reason for both.</a:t>
            </a:r>
            <a:endParaRPr lang="en-US" dirty="0"/>
          </a:p>
        </p:txBody>
      </p:sp>
    </p:spTree>
    <p:extLst>
      <p:ext uri="{BB962C8B-B14F-4D97-AF65-F5344CB8AC3E}">
        <p14:creationId xmlns:p14="http://schemas.microsoft.com/office/powerpoint/2010/main" val="2803629981"/>
      </p:ext>
    </p:extLst>
  </p:cSld>
  <p:clrMapOvr>
    <a:masterClrMapping/>
  </p:clrMapOvr>
  <p:timing>
    <p:tnLst>
      <p:par>
        <p:cTn xmlns:p14="http://schemas.microsoft.com/office/powerpoint/2010/main" id="1" dur="indefinite" restart="never" nodeType="tmRoot"/>
      </p:par>
    </p:tnLst>
    <p:bldLst>
      <p:bldP spid="5"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520700" y="0"/>
            <a:ext cx="8081818" cy="6858000"/>
          </a:xfrm>
          <a:prstGeom prst="rect">
            <a:avLst/>
          </a:prstGeom>
        </p:spPr>
      </p:pic>
    </p:spTree>
    <p:extLst>
      <p:ext uri="{BB962C8B-B14F-4D97-AF65-F5344CB8AC3E}">
        <p14:creationId xmlns:p14="http://schemas.microsoft.com/office/powerpoint/2010/main" val="776145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Harrison has no baggage</a:t>
            </a:r>
            <a:br>
              <a:rPr lang="en-US" sz="3200" dirty="0" smtClean="0"/>
            </a:br>
            <a:r>
              <a:rPr lang="en-US" sz="3200" dirty="0" smtClean="0"/>
              <a:t>van </a:t>
            </a:r>
            <a:r>
              <a:rPr lang="en-US" sz="3200" dirty="0" err="1" smtClean="0"/>
              <a:t>buren’s</a:t>
            </a:r>
            <a:r>
              <a:rPr lang="en-US" sz="3200" dirty="0" smtClean="0"/>
              <a:t> attempt at trash talk fails</a:t>
            </a:r>
            <a:endParaRPr lang="en-US" sz="3200" dirty="0"/>
          </a:p>
        </p:txBody>
      </p:sp>
      <p:pic>
        <p:nvPicPr>
          <p:cNvPr id="4" name="Picture 3"/>
          <p:cNvPicPr>
            <a:picLocks noChangeAspect="1"/>
          </p:cNvPicPr>
          <p:nvPr/>
        </p:nvPicPr>
        <p:blipFill>
          <a:blip r:embed="rId2"/>
          <a:stretch>
            <a:fillRect/>
          </a:stretch>
        </p:blipFill>
        <p:spPr>
          <a:xfrm>
            <a:off x="0" y="2516989"/>
            <a:ext cx="5245856" cy="3493740"/>
          </a:xfrm>
          <a:prstGeom prst="rect">
            <a:avLst/>
          </a:prstGeom>
        </p:spPr>
      </p:pic>
      <p:pic>
        <p:nvPicPr>
          <p:cNvPr id="7" name="Picture 6"/>
          <p:cNvPicPr>
            <a:picLocks noChangeAspect="1"/>
          </p:cNvPicPr>
          <p:nvPr/>
        </p:nvPicPr>
        <p:blipFill>
          <a:blip r:embed="rId3"/>
          <a:stretch>
            <a:fillRect/>
          </a:stretch>
        </p:blipFill>
        <p:spPr>
          <a:xfrm>
            <a:off x="5089282" y="2776432"/>
            <a:ext cx="4687587" cy="3335001"/>
          </a:xfrm>
          <a:prstGeom prst="rect">
            <a:avLst/>
          </a:prstGeom>
        </p:spPr>
      </p:pic>
    </p:spTree>
    <p:extLst>
      <p:ext uri="{BB962C8B-B14F-4D97-AF65-F5344CB8AC3E}">
        <p14:creationId xmlns:p14="http://schemas.microsoft.com/office/powerpoint/2010/main" val="38072474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Duelers </a:t>
            </a:r>
            <a:r>
              <a:rPr lang="en-US" dirty="0" err="1" smtClean="0"/>
              <a:t>gonna</a:t>
            </a:r>
            <a:r>
              <a:rPr lang="en-US" dirty="0" smtClean="0"/>
              <a:t> duel, duel, duel, duel</a:t>
            </a:r>
            <a:endParaRPr lang="en-US" dirty="0"/>
          </a:p>
        </p:txBody>
      </p:sp>
      <p:pic>
        <p:nvPicPr>
          <p:cNvPr id="5" name="Picture 4"/>
          <p:cNvPicPr>
            <a:picLocks noChangeAspect="1"/>
          </p:cNvPicPr>
          <p:nvPr/>
        </p:nvPicPr>
        <p:blipFill>
          <a:blip r:embed="rId2"/>
          <a:stretch>
            <a:fillRect/>
          </a:stretch>
        </p:blipFill>
        <p:spPr>
          <a:xfrm>
            <a:off x="812800" y="2510865"/>
            <a:ext cx="7721600" cy="4408785"/>
          </a:xfrm>
          <a:prstGeom prst="rect">
            <a:avLst/>
          </a:prstGeom>
        </p:spPr>
      </p:pic>
      <p:sp>
        <p:nvSpPr>
          <p:cNvPr id="6" name="Content Placeholder 5"/>
          <p:cNvSpPr>
            <a:spLocks noGrp="1"/>
          </p:cNvSpPr>
          <p:nvPr>
            <p:ph sz="quarter" idx="13"/>
          </p:nvPr>
        </p:nvSpPr>
        <p:spPr>
          <a:xfrm>
            <a:off x="-194235" y="1240118"/>
            <a:ext cx="9338235" cy="1270747"/>
          </a:xfrm>
        </p:spPr>
        <p:txBody>
          <a:bodyPr>
            <a:normAutofit fontScale="85000" lnSpcReduction="20000"/>
          </a:bodyPr>
          <a:lstStyle/>
          <a:p>
            <a:r>
              <a:rPr lang="en-US" dirty="0" smtClean="0"/>
              <a:t>Jackson was in 13 duels that we know of</a:t>
            </a:r>
          </a:p>
          <a:p>
            <a:r>
              <a:rPr lang="en-US" dirty="0" smtClean="0"/>
              <a:t>Dickson duel, </a:t>
            </a:r>
            <a:r>
              <a:rPr lang="en-US" b="1" dirty="0" smtClean="0"/>
              <a:t>“</a:t>
            </a:r>
            <a:r>
              <a:rPr lang="en-US" b="1" dirty="0"/>
              <a:t>If he had shot me through the brain, sir, I should still have killed him.”</a:t>
            </a:r>
            <a:r>
              <a:rPr lang="en-US" dirty="0"/>
              <a:t> </a:t>
            </a:r>
          </a:p>
        </p:txBody>
      </p:sp>
    </p:spTree>
    <p:extLst>
      <p:ext uri="{BB962C8B-B14F-4D97-AF65-F5344CB8AC3E}">
        <p14:creationId xmlns:p14="http://schemas.microsoft.com/office/powerpoint/2010/main" val="21526202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a:ea typeface="+mj-ea"/>
            </a:endParaRPr>
          </a:p>
        </p:txBody>
      </p:sp>
      <p:sp>
        <p:nvSpPr>
          <p:cNvPr id="81923" name="ClipArt Placeholder 2"/>
          <p:cNvSpPr>
            <a:spLocks noGrp="1" noTextEdit="1"/>
          </p:cNvSpPr>
          <p:nvPr>
            <p:ph type="clipArt" sz="half" idx="1"/>
          </p:nvPr>
        </p:nvSpPr>
        <p:spPr/>
      </p:sp>
      <p:sp>
        <p:nvSpPr>
          <p:cNvPr id="81924" name="Text Placeholder 3"/>
          <p:cNvSpPr>
            <a:spLocks noGrp="1"/>
          </p:cNvSpPr>
          <p:nvPr>
            <p:ph type="body" sz="half" idx="2"/>
          </p:nvPr>
        </p:nvSpPr>
        <p:spPr/>
        <p:txBody>
          <a:bodyPr/>
          <a:lstStyle/>
          <a:p>
            <a:endParaRPr lang="en-US">
              <a:latin typeface="Constantia" charset="0"/>
            </a:endParaRPr>
          </a:p>
        </p:txBody>
      </p:sp>
      <p:pic>
        <p:nvPicPr>
          <p:cNvPr id="81925" name="Picture 2" descr="http://staff.gpschools.org/hunwicr/Essay%20Q's%202_files/image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228600"/>
            <a:ext cx="8742362"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531512"/>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48725" y="0"/>
            <a:ext cx="5295275" cy="6858000"/>
          </a:xfrm>
          <a:prstGeom prst="rect">
            <a:avLst/>
          </a:prstGeom>
        </p:spPr>
      </p:pic>
      <p:sp>
        <p:nvSpPr>
          <p:cNvPr id="2" name="Title 1"/>
          <p:cNvSpPr>
            <a:spLocks noGrp="1"/>
          </p:cNvSpPr>
          <p:nvPr>
            <p:ph type="title"/>
          </p:nvPr>
        </p:nvSpPr>
        <p:spPr>
          <a:xfrm>
            <a:off x="0" y="0"/>
            <a:ext cx="3848725" cy="1143000"/>
          </a:xfrm>
        </p:spPr>
        <p:txBody>
          <a:bodyPr/>
          <a:lstStyle/>
          <a:p>
            <a:r>
              <a:rPr lang="en-US" sz="3600" dirty="0" smtClean="0"/>
              <a:t>William Henry Harrison</a:t>
            </a:r>
            <a:endParaRPr lang="en-US" sz="3600" dirty="0"/>
          </a:p>
        </p:txBody>
      </p:sp>
      <p:sp>
        <p:nvSpPr>
          <p:cNvPr id="3" name="Content Placeholder 2"/>
          <p:cNvSpPr>
            <a:spLocks noGrp="1"/>
          </p:cNvSpPr>
          <p:nvPr>
            <p:ph idx="4294967295"/>
          </p:nvPr>
        </p:nvSpPr>
        <p:spPr>
          <a:xfrm>
            <a:off x="-436610" y="990600"/>
            <a:ext cx="4285336" cy="5867400"/>
          </a:xfrm>
          <a:prstGeom prst="rect">
            <a:avLst/>
          </a:prstGeom>
        </p:spPr>
        <p:txBody>
          <a:bodyPr>
            <a:noAutofit/>
          </a:bodyPr>
          <a:lstStyle/>
          <a:p>
            <a:r>
              <a:rPr lang="en-US" sz="2800" dirty="0" smtClean="0"/>
              <a:t>1840 Election:</a:t>
            </a:r>
          </a:p>
          <a:p>
            <a:pPr lvl="1"/>
            <a:r>
              <a:rPr lang="en-US" sz="2800" dirty="0" smtClean="0"/>
              <a:t>Whig: William Henry Harrison</a:t>
            </a:r>
            <a:br>
              <a:rPr lang="en-US" sz="2800" dirty="0" smtClean="0"/>
            </a:br>
            <a:r>
              <a:rPr lang="en-US" sz="2800" dirty="0" smtClean="0"/>
              <a:t>Democrat: Martin van Buren</a:t>
            </a:r>
          </a:p>
          <a:p>
            <a:r>
              <a:rPr lang="en-US" sz="2800" dirty="0" smtClean="0"/>
              <a:t>Harrison wins!</a:t>
            </a:r>
          </a:p>
          <a:p>
            <a:pPr lvl="1"/>
            <a:r>
              <a:rPr lang="en-US" sz="2800" dirty="0" smtClean="0"/>
              <a:t>Wanted to enact the American System</a:t>
            </a:r>
          </a:p>
          <a:p>
            <a:pPr lvl="1"/>
            <a:r>
              <a:rPr lang="en-US" sz="2800" dirty="0" smtClean="0"/>
              <a:t>Catches pneumonia after inauguration, will die 32 days into his administration</a:t>
            </a:r>
          </a:p>
        </p:txBody>
      </p:sp>
      <p:pic>
        <p:nvPicPr>
          <p:cNvPr id="1026" name="Picture 2" descr="http://upload.wikimedia.org/wikipedia/commons/c/c5/William_Henry_Harrison_daguerreotype_edit.jpg"/>
          <p:cNvPicPr>
            <a:picLocks noChangeAspect="1" noChangeArrowheads="1"/>
          </p:cNvPicPr>
          <p:nvPr/>
        </p:nvPicPr>
        <p:blipFill>
          <a:blip r:embed="rId3" cstate="print"/>
          <a:srcRect/>
          <a:stretch>
            <a:fillRect/>
          </a:stretch>
        </p:blipFill>
        <p:spPr bwMode="auto">
          <a:xfrm>
            <a:off x="3355570" y="0"/>
            <a:ext cx="2057400" cy="2457708"/>
          </a:xfrm>
          <a:prstGeom prst="rect">
            <a:avLst/>
          </a:prstGeom>
          <a:noFill/>
        </p:spPr>
      </p:pic>
    </p:spTree>
    <p:extLst>
      <p:ext uri="{BB962C8B-B14F-4D97-AF65-F5344CB8AC3E}">
        <p14:creationId xmlns:p14="http://schemas.microsoft.com/office/powerpoint/2010/main" val="142950345"/>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Major changes in </a:t>
            </a:r>
            <a:r>
              <a:rPr lang="en-US" dirty="0" err="1" smtClean="0"/>
              <a:t>american</a:t>
            </a:r>
            <a:r>
              <a:rPr lang="en-US" dirty="0" smtClean="0"/>
              <a:t> politics demonstrated in 1840</a:t>
            </a:r>
            <a:endParaRPr lang="en-US" dirty="0"/>
          </a:p>
        </p:txBody>
      </p:sp>
      <p:sp>
        <p:nvSpPr>
          <p:cNvPr id="3" name="Content Placeholder 2"/>
          <p:cNvSpPr>
            <a:spLocks noGrp="1"/>
          </p:cNvSpPr>
          <p:nvPr>
            <p:ph sz="quarter" idx="13"/>
          </p:nvPr>
        </p:nvSpPr>
        <p:spPr/>
        <p:txBody>
          <a:bodyPr>
            <a:normAutofit fontScale="55000" lnSpcReduction="20000"/>
          </a:bodyPr>
          <a:lstStyle/>
          <a:p>
            <a:r>
              <a:rPr lang="en-US" dirty="0"/>
              <a:t>Triumph of the populist democratic style</a:t>
            </a:r>
          </a:p>
          <a:p>
            <a:r>
              <a:rPr lang="en-US" dirty="0"/>
              <a:t>Common man is now firmly at center stage, not “aristocracy”</a:t>
            </a:r>
          </a:p>
          <a:p>
            <a:r>
              <a:rPr lang="en-US" dirty="0"/>
              <a:t>Two party system reigns</a:t>
            </a:r>
          </a:p>
          <a:p>
            <a:r>
              <a:rPr lang="en-US" dirty="0" err="1"/>
              <a:t>Jacksonian</a:t>
            </a:r>
            <a:r>
              <a:rPr lang="en-US" dirty="0"/>
              <a:t> Democrats</a:t>
            </a:r>
          </a:p>
          <a:p>
            <a:r>
              <a:rPr lang="en-US" dirty="0"/>
              <a:t>Liberty of the individual / common man</a:t>
            </a:r>
          </a:p>
          <a:p>
            <a:r>
              <a:rPr lang="en-US" dirty="0"/>
              <a:t>States’ rights and federal restraint in social and economic issues</a:t>
            </a:r>
          </a:p>
          <a:p>
            <a:r>
              <a:rPr lang="en-US" dirty="0"/>
              <a:t>Whigs			[Clay’s American System+]</a:t>
            </a:r>
          </a:p>
          <a:p>
            <a:r>
              <a:rPr lang="en-US" dirty="0"/>
              <a:t>Economic expansion – renewed National Bank</a:t>
            </a:r>
          </a:p>
          <a:p>
            <a:r>
              <a:rPr lang="en-US" dirty="0"/>
              <a:t>Protective tariffs</a:t>
            </a:r>
          </a:p>
          <a:p>
            <a:r>
              <a:rPr lang="en-US" dirty="0"/>
              <a:t>Internal Improvements</a:t>
            </a:r>
          </a:p>
          <a:p>
            <a:r>
              <a:rPr lang="en-US" dirty="0"/>
              <a:t>Public schools; moral reforms (temperance, slavery)</a:t>
            </a:r>
          </a:p>
          <a:p>
            <a:endParaRPr lang="en-US" dirty="0"/>
          </a:p>
          <a:p>
            <a:endParaRPr lang="en-US" dirty="0"/>
          </a:p>
        </p:txBody>
      </p:sp>
    </p:spTree>
    <p:extLst>
      <p:ext uri="{BB962C8B-B14F-4D97-AF65-F5344CB8AC3E}">
        <p14:creationId xmlns:p14="http://schemas.microsoft.com/office/powerpoint/2010/main" val="40585086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Tyler</a:t>
            </a:r>
            <a:endParaRPr lang="en-US" dirty="0"/>
          </a:p>
        </p:txBody>
      </p:sp>
      <p:sp>
        <p:nvSpPr>
          <p:cNvPr id="3" name="Content Placeholder 2"/>
          <p:cNvSpPr>
            <a:spLocks noGrp="1"/>
          </p:cNvSpPr>
          <p:nvPr>
            <p:ph idx="4294967295"/>
          </p:nvPr>
        </p:nvSpPr>
        <p:spPr>
          <a:xfrm>
            <a:off x="457200" y="1371600"/>
            <a:ext cx="8001000" cy="4525963"/>
          </a:xfrm>
          <a:prstGeom prst="rect">
            <a:avLst/>
          </a:prstGeom>
        </p:spPr>
        <p:txBody>
          <a:bodyPr/>
          <a:lstStyle/>
          <a:p>
            <a:r>
              <a:rPr lang="en-US" dirty="0" smtClean="0"/>
              <a:t>Will be first VP to assume the presidency</a:t>
            </a:r>
          </a:p>
          <a:p>
            <a:pPr lvl="1"/>
            <a:r>
              <a:rPr lang="en-US" dirty="0" smtClean="0"/>
              <a:t>Established precedent!</a:t>
            </a:r>
          </a:p>
          <a:p>
            <a:r>
              <a:rPr lang="en-US" dirty="0" smtClean="0"/>
              <a:t>Not actually a Whig – on the ballot to gain the Southern vote: “His </a:t>
            </a:r>
            <a:r>
              <a:rPr lang="en-US" dirty="0" err="1" smtClean="0"/>
              <a:t>Accidentcy</a:t>
            </a:r>
            <a:r>
              <a:rPr lang="en-US" dirty="0" smtClean="0"/>
              <a:t>”</a:t>
            </a:r>
          </a:p>
          <a:p>
            <a:endParaRPr lang="en-US" dirty="0"/>
          </a:p>
        </p:txBody>
      </p:sp>
      <p:pic>
        <p:nvPicPr>
          <p:cNvPr id="4" name="Picture 4" descr="http://upload.wikimedia.org/wikipedia/commons/thumb/2/2f/Tyler_Daguerreotype_crop_(restoration).jpg/220px-Tyler_Daguerreotype_crop_(restoration).jpg"/>
          <p:cNvPicPr>
            <a:picLocks noChangeAspect="1" noChangeArrowheads="1"/>
          </p:cNvPicPr>
          <p:nvPr/>
        </p:nvPicPr>
        <p:blipFill>
          <a:blip r:embed="rId3" cstate="print"/>
          <a:srcRect/>
          <a:stretch>
            <a:fillRect/>
          </a:stretch>
        </p:blipFill>
        <p:spPr bwMode="auto">
          <a:xfrm>
            <a:off x="6324600" y="3276600"/>
            <a:ext cx="2479842" cy="3212524"/>
          </a:xfrm>
          <a:prstGeom prst="rect">
            <a:avLst/>
          </a:prstGeom>
          <a:noFill/>
        </p:spPr>
      </p:pic>
      <p:pic>
        <p:nvPicPr>
          <p:cNvPr id="43010" name="Picture 2" descr="http://blog.constitutioncenter.org/wp-content/uploads/2013/02/harrison.jpg"/>
          <p:cNvPicPr>
            <a:picLocks noChangeAspect="1" noChangeArrowheads="1"/>
          </p:cNvPicPr>
          <p:nvPr/>
        </p:nvPicPr>
        <p:blipFill>
          <a:blip r:embed="rId4" cstate="print"/>
          <a:srcRect/>
          <a:stretch>
            <a:fillRect/>
          </a:stretch>
        </p:blipFill>
        <p:spPr bwMode="auto">
          <a:xfrm>
            <a:off x="685800" y="3978323"/>
            <a:ext cx="4114799" cy="2879677"/>
          </a:xfrm>
          <a:prstGeom prst="rect">
            <a:avLst/>
          </a:prstGeom>
          <a:noFill/>
        </p:spPr>
      </p:pic>
    </p:spTree>
    <p:extLst>
      <p:ext uri="{BB962C8B-B14F-4D97-AF65-F5344CB8AC3E}">
        <p14:creationId xmlns:p14="http://schemas.microsoft.com/office/powerpoint/2010/main" val="4033897814"/>
      </p:ext>
    </p:extLst>
  </p:cSld>
  <p:clrMapOvr>
    <a:masterClrMapping/>
  </p:clrMapOvr>
  <p:timing>
    <p:tnLst>
      <p:par>
        <p:cTn xmlns:p14="http://schemas.microsoft.com/office/powerpoint/2010/main" id="1" dur="indefinite" restart="never" nodeType="tmRoot"/>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Wrapping up</a:t>
            </a:r>
            <a:endParaRPr lang="en-US" dirty="0"/>
          </a:p>
        </p:txBody>
      </p:sp>
      <p:sp>
        <p:nvSpPr>
          <p:cNvPr id="3" name="Content Placeholder 2"/>
          <p:cNvSpPr>
            <a:spLocks noGrp="1"/>
          </p:cNvSpPr>
          <p:nvPr>
            <p:ph sz="quarter" idx="13"/>
          </p:nvPr>
        </p:nvSpPr>
        <p:spPr/>
        <p:txBody>
          <a:bodyPr/>
          <a:lstStyle/>
          <a:p>
            <a:r>
              <a:rPr lang="en-US" dirty="0" smtClean="0"/>
              <a:t>Using your notes and textbook, create:</a:t>
            </a:r>
          </a:p>
          <a:p>
            <a:r>
              <a:rPr lang="en-US" dirty="0" smtClean="0"/>
              <a:t>Top 10 Ways the Presidency Changed during “the Age of Jackson”</a:t>
            </a:r>
          </a:p>
          <a:p>
            <a:r>
              <a:rPr lang="en-US" dirty="0" smtClean="0"/>
              <a:t>Some may be funny, but all must be </a:t>
            </a:r>
            <a:r>
              <a:rPr lang="en-US" u="sng" dirty="0" smtClean="0"/>
              <a:t>grounded in evidence</a:t>
            </a:r>
            <a:r>
              <a:rPr lang="en-US" dirty="0" smtClean="0"/>
              <a:t>.  </a:t>
            </a:r>
          </a:p>
          <a:p>
            <a:r>
              <a:rPr lang="en-US" dirty="0" smtClean="0"/>
              <a:t>ALL POINTS MUST BE SUBSTATIATED </a:t>
            </a:r>
            <a:endParaRPr lang="en-US" dirty="0"/>
          </a:p>
        </p:txBody>
      </p:sp>
    </p:spTree>
    <p:extLst>
      <p:ext uri="{BB962C8B-B14F-4D97-AF65-F5344CB8AC3E}">
        <p14:creationId xmlns:p14="http://schemas.microsoft.com/office/powerpoint/2010/main" val="121634729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Tabloid!</a:t>
            </a:r>
            <a:endParaRPr lang="en-US" dirty="0"/>
          </a:p>
        </p:txBody>
      </p:sp>
      <p:sp>
        <p:nvSpPr>
          <p:cNvPr id="3" name="Content Placeholder 2"/>
          <p:cNvSpPr>
            <a:spLocks noGrp="1"/>
          </p:cNvSpPr>
          <p:nvPr>
            <p:ph sz="quarter" idx="13"/>
          </p:nvPr>
        </p:nvSpPr>
        <p:spPr>
          <a:xfrm>
            <a:off x="-164353" y="1600200"/>
            <a:ext cx="8698753" cy="5257800"/>
          </a:xfrm>
        </p:spPr>
        <p:txBody>
          <a:bodyPr>
            <a:normAutofit fontScale="92500" lnSpcReduction="10000"/>
          </a:bodyPr>
          <a:lstStyle/>
          <a:p>
            <a:r>
              <a:rPr lang="en-US" dirty="0"/>
              <a:t>Pretend you're a gossip columnist. This shouldn't be too hard: Just imagine that you love gossip as much as you actually do, except that someone (maybe </a:t>
            </a:r>
            <a:r>
              <a:rPr lang="en-US" u="sng" dirty="0" smtClean="0">
                <a:hlinkClick r:id="rId2"/>
              </a:rPr>
              <a:t>TMZ</a:t>
            </a:r>
            <a:r>
              <a:rPr lang="en-US" dirty="0"/>
              <a:t>) actually pays you to write about it. Okay, now come back to Earth</a:t>
            </a:r>
            <a:r>
              <a:rPr lang="en-US" dirty="0" smtClean="0"/>
              <a:t>.</a:t>
            </a:r>
          </a:p>
          <a:p>
            <a:r>
              <a:rPr lang="en-US" dirty="0" smtClean="0"/>
              <a:t>Create </a:t>
            </a:r>
            <a:r>
              <a:rPr lang="en-US" dirty="0"/>
              <a:t>a fake tabloid article outlining the seemingly </a:t>
            </a:r>
            <a:r>
              <a:rPr lang="en-US" i="1" dirty="0"/>
              <a:t>outrageous</a:t>
            </a:r>
            <a:r>
              <a:rPr lang="en-US" dirty="0"/>
              <a:t> actions of President Jackson. He's not going to get all offended and have his horse break down your front door, so don't hold back. Feel free to exaggerate or demonize his actions...as long as your claims stay </a:t>
            </a:r>
            <a:r>
              <a:rPr lang="en-US" dirty="0" smtClean="0"/>
              <a:t>grounded in </a:t>
            </a:r>
            <a:r>
              <a:rPr lang="en-US" dirty="0"/>
              <a:t>what you've learned from the reading</a:t>
            </a:r>
            <a:r>
              <a:rPr lang="en-US" dirty="0" smtClean="0"/>
              <a:t>. (substantiate all claims!)</a:t>
            </a:r>
            <a:endParaRPr lang="en-US" dirty="0"/>
          </a:p>
          <a:p>
            <a:endParaRPr lang="en-US" dirty="0"/>
          </a:p>
        </p:txBody>
      </p:sp>
    </p:spTree>
    <p:extLst>
      <p:ext uri="{BB962C8B-B14F-4D97-AF65-F5344CB8AC3E}">
        <p14:creationId xmlns:p14="http://schemas.microsoft.com/office/powerpoint/2010/main" val="361839079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647274"/>
          </a:xfrm>
        </p:spPr>
        <p:txBody>
          <a:bodyPr/>
          <a:lstStyle/>
          <a:p>
            <a:r>
              <a:rPr lang="en-US" dirty="0" smtClean="0"/>
              <a:t>Tabloid!</a:t>
            </a:r>
            <a:endParaRPr lang="en-US" dirty="0"/>
          </a:p>
        </p:txBody>
      </p:sp>
      <p:sp>
        <p:nvSpPr>
          <p:cNvPr id="3" name="Content Placeholder 2"/>
          <p:cNvSpPr>
            <a:spLocks noGrp="1"/>
          </p:cNvSpPr>
          <p:nvPr>
            <p:ph sz="quarter" idx="13"/>
          </p:nvPr>
        </p:nvSpPr>
        <p:spPr>
          <a:xfrm>
            <a:off x="-164353" y="921912"/>
            <a:ext cx="9308353" cy="5936088"/>
          </a:xfrm>
        </p:spPr>
        <p:txBody>
          <a:bodyPr>
            <a:normAutofit fontScale="85000" lnSpcReduction="10000"/>
          </a:bodyPr>
          <a:lstStyle/>
          <a:p>
            <a:r>
              <a:rPr lang="en-US" dirty="0" smtClean="0"/>
              <a:t>Create </a:t>
            </a:r>
            <a:r>
              <a:rPr lang="en-US" dirty="0"/>
              <a:t>a fake tabloid article outlining the seemingly </a:t>
            </a:r>
            <a:r>
              <a:rPr lang="en-US" i="1" dirty="0"/>
              <a:t>outrageous</a:t>
            </a:r>
            <a:r>
              <a:rPr lang="en-US" dirty="0"/>
              <a:t> actions of President Jackson. </a:t>
            </a:r>
            <a:r>
              <a:rPr lang="en-US" dirty="0" smtClean="0"/>
              <a:t>Feel </a:t>
            </a:r>
            <a:r>
              <a:rPr lang="en-US" dirty="0"/>
              <a:t>free to exaggerate or demonize his actions...as long as your claims stay </a:t>
            </a:r>
            <a:r>
              <a:rPr lang="en-US" dirty="0" smtClean="0"/>
              <a:t>grounded in </a:t>
            </a:r>
            <a:r>
              <a:rPr lang="en-US" dirty="0"/>
              <a:t>what you've learned from the reading</a:t>
            </a:r>
            <a:r>
              <a:rPr lang="en-US" dirty="0" smtClean="0"/>
              <a:t>. (substantiate all claims!)</a:t>
            </a:r>
            <a:endParaRPr lang="en-US" dirty="0"/>
          </a:p>
          <a:p>
            <a:r>
              <a:rPr lang="en-US" dirty="0"/>
              <a:t>Your article should be two-three paragraphs in length, and should mimic the tone and look of a gossip column. If you can find a good image, definitely use it. </a:t>
            </a:r>
            <a:r>
              <a:rPr lang="en-US" dirty="0" smtClean="0"/>
              <a:t>\What's </a:t>
            </a:r>
            <a:r>
              <a:rPr lang="en-US" dirty="0"/>
              <a:t>a tabloid article without a scandalous image?</a:t>
            </a:r>
          </a:p>
          <a:p>
            <a:r>
              <a:rPr lang="en-US" dirty="0"/>
              <a:t>Adams and Jackson were the "big celebrities" of the time (they </a:t>
            </a:r>
            <a:r>
              <a:rPr lang="en-US" dirty="0" smtClean="0"/>
              <a:t>might have been two of </a:t>
            </a:r>
            <a:r>
              <a:rPr lang="en-US" i="1" dirty="0" smtClean="0"/>
              <a:t>People </a:t>
            </a:r>
            <a:r>
              <a:rPr lang="en-US" dirty="0"/>
              <a:t>magazine's </a:t>
            </a:r>
            <a:r>
              <a:rPr lang="en-US" dirty="0" smtClean="0"/>
              <a:t>”Manliest Forefathers </a:t>
            </a:r>
            <a:r>
              <a:rPr lang="en-US" dirty="0"/>
              <a:t>Alive"), and their feud, along with Jackson's political moves, made big news. To find a focus for your article, consider the information you've read about the two politicians, Jackson's wife, or the Indian Removal Act.</a:t>
            </a:r>
          </a:p>
          <a:p>
            <a:endParaRPr lang="en-US" dirty="0"/>
          </a:p>
        </p:txBody>
      </p:sp>
    </p:spTree>
    <p:extLst>
      <p:ext uri="{BB962C8B-B14F-4D97-AF65-F5344CB8AC3E}">
        <p14:creationId xmlns:p14="http://schemas.microsoft.com/office/powerpoint/2010/main" val="345288478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Kahoot</a:t>
            </a:r>
            <a:r>
              <a:rPr lang="en-US" dirty="0" smtClean="0"/>
              <a:t> Review</a:t>
            </a:r>
            <a:endParaRPr lang="en-US" dirty="0"/>
          </a:p>
        </p:txBody>
      </p:sp>
      <p:sp>
        <p:nvSpPr>
          <p:cNvPr id="3" name="Content Placeholder 2"/>
          <p:cNvSpPr>
            <a:spLocks noGrp="1"/>
          </p:cNvSpPr>
          <p:nvPr>
            <p:ph sz="quarter" idx="13"/>
          </p:nvPr>
        </p:nvSpPr>
        <p:spPr/>
        <p:txBody>
          <a:bodyPr/>
          <a:lstStyle/>
          <a:p>
            <a:r>
              <a:rPr lang="en-US" dirty="0" smtClean="0"/>
              <a:t>Please get out your BYOD device and prepare to review with a brief </a:t>
            </a:r>
            <a:r>
              <a:rPr lang="en-US" dirty="0" err="1" smtClean="0"/>
              <a:t>Kahoot</a:t>
            </a:r>
            <a:r>
              <a:rPr lang="en-US" dirty="0" smtClean="0"/>
              <a:t>!</a:t>
            </a:r>
          </a:p>
          <a:p>
            <a:r>
              <a:rPr lang="tr-TR" dirty="0" err="1"/>
              <a:t>https</a:t>
            </a:r>
            <a:r>
              <a:rPr lang="tr-TR" dirty="0"/>
              <a:t>://</a:t>
            </a:r>
            <a:r>
              <a:rPr lang="tr-TR" dirty="0" err="1"/>
              <a:t>play.kahoot.it</a:t>
            </a:r>
            <a:r>
              <a:rPr lang="tr-TR" dirty="0"/>
              <a:t>/#/?</a:t>
            </a:r>
            <a:r>
              <a:rPr lang="tr-TR" dirty="0" err="1"/>
              <a:t>quizId</a:t>
            </a:r>
            <a:r>
              <a:rPr lang="tr-TR" dirty="0"/>
              <a:t>=b41d126c-af27-4e8e-9b21-670a861e8289</a:t>
            </a:r>
            <a:endParaRPr lang="en-US" dirty="0"/>
          </a:p>
        </p:txBody>
      </p:sp>
    </p:spTree>
    <p:extLst>
      <p:ext uri="{BB962C8B-B14F-4D97-AF65-F5344CB8AC3E}">
        <p14:creationId xmlns:p14="http://schemas.microsoft.com/office/powerpoint/2010/main" val="3694257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60" y="274638"/>
            <a:ext cx="8644678" cy="1143000"/>
          </a:xfrm>
        </p:spPr>
        <p:txBody>
          <a:bodyPr/>
          <a:lstStyle/>
          <a:p>
            <a:r>
              <a:rPr lang="en-US" dirty="0" smtClean="0"/>
              <a:t>Primary Document Analysis</a:t>
            </a:r>
            <a:endParaRPr lang="en-US" dirty="0"/>
          </a:p>
        </p:txBody>
      </p:sp>
      <p:sp>
        <p:nvSpPr>
          <p:cNvPr id="3" name="Content Placeholder 2"/>
          <p:cNvSpPr>
            <a:spLocks noGrp="1"/>
          </p:cNvSpPr>
          <p:nvPr>
            <p:ph sz="quarter" idx="13"/>
          </p:nvPr>
        </p:nvSpPr>
        <p:spPr/>
        <p:txBody>
          <a:bodyPr/>
          <a:lstStyle/>
          <a:p>
            <a:r>
              <a:rPr lang="en-US" dirty="0" smtClean="0"/>
              <a:t>You’ve learned a lot about Andrew Jackson and his actions in office: </a:t>
            </a:r>
          </a:p>
          <a:p>
            <a:pPr lvl="1"/>
            <a:r>
              <a:rPr lang="en-US" dirty="0" smtClean="0"/>
              <a:t>The Indian Removal Act and the Trail of Tears</a:t>
            </a:r>
          </a:p>
          <a:p>
            <a:pPr lvl="1"/>
            <a:r>
              <a:rPr lang="en-US" dirty="0" smtClean="0"/>
              <a:t>The “Tariff of Abominations” and Nullification</a:t>
            </a:r>
          </a:p>
          <a:p>
            <a:pPr lvl="1"/>
            <a:r>
              <a:rPr lang="en-US" dirty="0" smtClean="0"/>
              <a:t>The ending of the Bank of the US</a:t>
            </a:r>
            <a:endParaRPr lang="en-US" dirty="0"/>
          </a:p>
        </p:txBody>
      </p:sp>
    </p:spTree>
    <p:extLst>
      <p:ext uri="{BB962C8B-B14F-4D97-AF65-F5344CB8AC3E}">
        <p14:creationId xmlns:p14="http://schemas.microsoft.com/office/powerpoint/2010/main" val="402727796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60" y="274638"/>
            <a:ext cx="8644678" cy="1143000"/>
          </a:xfrm>
        </p:spPr>
        <p:txBody>
          <a:bodyPr/>
          <a:lstStyle/>
          <a:p>
            <a:r>
              <a:rPr lang="en-US" dirty="0" smtClean="0"/>
              <a:t>Primary Document Analysis</a:t>
            </a:r>
            <a:endParaRPr lang="en-US" dirty="0"/>
          </a:p>
        </p:txBody>
      </p:sp>
      <p:sp>
        <p:nvSpPr>
          <p:cNvPr id="3" name="Content Placeholder 2"/>
          <p:cNvSpPr>
            <a:spLocks noGrp="1"/>
          </p:cNvSpPr>
          <p:nvPr>
            <p:ph sz="quarter" idx="13"/>
          </p:nvPr>
        </p:nvSpPr>
        <p:spPr>
          <a:xfrm>
            <a:off x="0" y="1417638"/>
            <a:ext cx="4568159" cy="5440362"/>
          </a:xfrm>
        </p:spPr>
        <p:txBody>
          <a:bodyPr/>
          <a:lstStyle/>
          <a:p>
            <a:r>
              <a:rPr lang="en-US" dirty="0" smtClean="0"/>
              <a:t>Today you’ll be examining primary documents to answer the question:</a:t>
            </a:r>
          </a:p>
          <a:p>
            <a:pPr lvl="1"/>
            <a:r>
              <a:rPr lang="en-US" i="1" dirty="0" smtClean="0"/>
              <a:t>Was Andrew Jackson a true supporter of ordinary Americans or a cruel Tyrant?</a:t>
            </a:r>
            <a:endParaRPr lang="en-US" dirty="0" smtClean="0"/>
          </a:p>
          <a:p>
            <a:r>
              <a:rPr lang="en-US" dirty="0" smtClean="0"/>
              <a:t>You will pick 6 of the 8 documents provided and analyze them.</a:t>
            </a:r>
            <a:endParaRPr lang="en-US" dirty="0"/>
          </a:p>
        </p:txBody>
      </p:sp>
      <p:pic>
        <p:nvPicPr>
          <p:cNvPr id="4" name="Picture 3"/>
          <p:cNvPicPr>
            <a:picLocks noChangeAspect="1"/>
          </p:cNvPicPr>
          <p:nvPr/>
        </p:nvPicPr>
        <p:blipFill>
          <a:blip r:embed="rId3"/>
          <a:stretch>
            <a:fillRect/>
          </a:stretch>
        </p:blipFill>
        <p:spPr>
          <a:xfrm>
            <a:off x="4568159" y="1741388"/>
            <a:ext cx="4302823" cy="4583951"/>
          </a:xfrm>
          <a:prstGeom prst="rect">
            <a:avLst/>
          </a:prstGeom>
        </p:spPr>
      </p:pic>
    </p:spTree>
    <p:extLst>
      <p:ext uri="{BB962C8B-B14F-4D97-AF65-F5344CB8AC3E}">
        <p14:creationId xmlns:p14="http://schemas.microsoft.com/office/powerpoint/2010/main" val="22383823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72" y="274638"/>
            <a:ext cx="8157328" cy="1143000"/>
          </a:xfrm>
        </p:spPr>
        <p:txBody>
          <a:bodyPr/>
          <a:lstStyle/>
          <a:p>
            <a:pPr algn="ctr"/>
            <a:r>
              <a:rPr lang="en-US" sz="3200" dirty="0" smtClean="0"/>
              <a:t>Given how good Jackson was at dueling, perhaps this is a better image</a:t>
            </a:r>
            <a:endParaRPr lang="en-US" sz="3200" dirty="0"/>
          </a:p>
        </p:txBody>
      </p:sp>
      <p:sp>
        <p:nvSpPr>
          <p:cNvPr id="5" name="Content Placeholder 4"/>
          <p:cNvSpPr>
            <a:spLocks noGrp="1"/>
          </p:cNvSpPr>
          <p:nvPr>
            <p:ph sz="quarter" idx="13"/>
          </p:nvPr>
        </p:nvSpPr>
        <p:spPr/>
        <p:txBody>
          <a:bodyPr/>
          <a:lstStyle/>
          <a:p>
            <a:endParaRPr lang="en-US"/>
          </a:p>
        </p:txBody>
      </p:sp>
      <p:pic>
        <p:nvPicPr>
          <p:cNvPr id="6" name="Picture 5"/>
          <p:cNvPicPr>
            <a:picLocks noChangeAspect="1"/>
          </p:cNvPicPr>
          <p:nvPr/>
        </p:nvPicPr>
        <p:blipFill>
          <a:blip r:embed="rId2"/>
          <a:stretch>
            <a:fillRect/>
          </a:stretch>
        </p:blipFill>
        <p:spPr>
          <a:xfrm>
            <a:off x="838682" y="1417638"/>
            <a:ext cx="7213600" cy="5511800"/>
          </a:xfrm>
          <a:prstGeom prst="rect">
            <a:avLst/>
          </a:prstGeom>
        </p:spPr>
      </p:pic>
    </p:spTree>
    <p:extLst>
      <p:ext uri="{BB962C8B-B14F-4D97-AF65-F5344CB8AC3E}">
        <p14:creationId xmlns:p14="http://schemas.microsoft.com/office/powerpoint/2010/main" val="131523045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60" y="274638"/>
            <a:ext cx="8644678" cy="1143000"/>
          </a:xfrm>
        </p:spPr>
        <p:txBody>
          <a:bodyPr/>
          <a:lstStyle/>
          <a:p>
            <a:r>
              <a:rPr lang="en-US" dirty="0" smtClean="0"/>
              <a:t>Primary Document Analysis</a:t>
            </a:r>
            <a:endParaRPr lang="en-US" dirty="0"/>
          </a:p>
        </p:txBody>
      </p:sp>
      <p:sp>
        <p:nvSpPr>
          <p:cNvPr id="3" name="Content Placeholder 2"/>
          <p:cNvSpPr>
            <a:spLocks noGrp="1"/>
          </p:cNvSpPr>
          <p:nvPr>
            <p:ph sz="quarter" idx="13"/>
          </p:nvPr>
        </p:nvSpPr>
        <p:spPr>
          <a:xfrm>
            <a:off x="0" y="1417638"/>
            <a:ext cx="4568159" cy="5440362"/>
          </a:xfrm>
        </p:spPr>
        <p:txBody>
          <a:bodyPr/>
          <a:lstStyle/>
          <a:p>
            <a:r>
              <a:rPr lang="en-US" dirty="0" smtClean="0"/>
              <a:t>Be wary of bias</a:t>
            </a:r>
          </a:p>
          <a:p>
            <a:pPr lvl="1"/>
            <a:r>
              <a:rPr lang="en-US" dirty="0"/>
              <a:t>Sourcing?</a:t>
            </a:r>
          </a:p>
          <a:p>
            <a:pPr lvl="1"/>
            <a:r>
              <a:rPr lang="en-US" dirty="0" smtClean="0"/>
              <a:t>What are the documents telling you?</a:t>
            </a:r>
          </a:p>
          <a:p>
            <a:pPr lvl="1"/>
            <a:r>
              <a:rPr lang="en-US" dirty="0" smtClean="0"/>
              <a:t>“</a:t>
            </a:r>
            <a:r>
              <a:rPr lang="en-US" dirty="0" err="1" smtClean="0"/>
              <a:t>Presentism</a:t>
            </a:r>
            <a:r>
              <a:rPr lang="en-US" dirty="0" smtClean="0"/>
              <a:t>”?</a:t>
            </a:r>
          </a:p>
          <a:p>
            <a:r>
              <a:rPr lang="en-US" dirty="0" smtClean="0"/>
              <a:t>I will be circulating to help, but try to work through difficulties with your partner first</a:t>
            </a:r>
            <a:endParaRPr lang="en-US" dirty="0"/>
          </a:p>
        </p:txBody>
      </p:sp>
      <p:pic>
        <p:nvPicPr>
          <p:cNvPr id="4" name="Picture 3"/>
          <p:cNvPicPr>
            <a:picLocks noChangeAspect="1"/>
          </p:cNvPicPr>
          <p:nvPr/>
        </p:nvPicPr>
        <p:blipFill>
          <a:blip r:embed="rId3"/>
          <a:stretch>
            <a:fillRect/>
          </a:stretch>
        </p:blipFill>
        <p:spPr>
          <a:xfrm>
            <a:off x="4568159" y="1741388"/>
            <a:ext cx="4302823" cy="4583951"/>
          </a:xfrm>
          <a:prstGeom prst="rect">
            <a:avLst/>
          </a:prstGeom>
        </p:spPr>
      </p:pic>
    </p:spTree>
    <p:extLst>
      <p:ext uri="{BB962C8B-B14F-4D97-AF65-F5344CB8AC3E}">
        <p14:creationId xmlns:p14="http://schemas.microsoft.com/office/powerpoint/2010/main" val="256402415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analyze a document together</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rotWithShape="1">
          <a:blip r:embed="rId2"/>
          <a:srcRect l="15118" t="26808" r="64904" b="43258"/>
          <a:stretch/>
        </p:blipFill>
        <p:spPr>
          <a:xfrm>
            <a:off x="24063" y="1600200"/>
            <a:ext cx="9119937" cy="4391082"/>
          </a:xfrm>
          <a:prstGeom prst="rect">
            <a:avLst/>
          </a:prstGeom>
        </p:spPr>
      </p:pic>
    </p:spTree>
    <p:extLst>
      <p:ext uri="{BB962C8B-B14F-4D97-AF65-F5344CB8AC3E}">
        <p14:creationId xmlns:p14="http://schemas.microsoft.com/office/powerpoint/2010/main" val="34082145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60" y="274638"/>
            <a:ext cx="8644678" cy="1143000"/>
          </a:xfrm>
        </p:spPr>
        <p:txBody>
          <a:bodyPr/>
          <a:lstStyle/>
          <a:p>
            <a:r>
              <a:rPr lang="en-US" dirty="0" smtClean="0"/>
              <a:t>Primary Document Analysis</a:t>
            </a:r>
            <a:endParaRPr lang="en-US" dirty="0"/>
          </a:p>
        </p:txBody>
      </p:sp>
      <p:sp>
        <p:nvSpPr>
          <p:cNvPr id="3" name="Content Placeholder 2"/>
          <p:cNvSpPr>
            <a:spLocks noGrp="1"/>
          </p:cNvSpPr>
          <p:nvPr>
            <p:ph sz="quarter" idx="13"/>
          </p:nvPr>
        </p:nvSpPr>
        <p:spPr>
          <a:xfrm>
            <a:off x="0" y="1417638"/>
            <a:ext cx="4568159" cy="5440362"/>
          </a:xfrm>
        </p:spPr>
        <p:txBody>
          <a:bodyPr>
            <a:normAutofit/>
          </a:bodyPr>
          <a:lstStyle/>
          <a:p>
            <a:r>
              <a:rPr lang="en-US" dirty="0"/>
              <a:t>With your partner, pick 6 of the 8 documents and analyze them.</a:t>
            </a:r>
          </a:p>
          <a:p>
            <a:r>
              <a:rPr lang="en-US" dirty="0" smtClean="0"/>
              <a:t>Try to answer the question:</a:t>
            </a:r>
          </a:p>
          <a:p>
            <a:pPr lvl="1"/>
            <a:r>
              <a:rPr lang="en-US" i="1" dirty="0" smtClean="0"/>
              <a:t>Was Andrew Jackson a true supporter of ordinary Americans or a cruel Tyrant?</a:t>
            </a:r>
            <a:endParaRPr lang="en-US" dirty="0" smtClean="0"/>
          </a:p>
        </p:txBody>
      </p:sp>
      <p:pic>
        <p:nvPicPr>
          <p:cNvPr id="4" name="Picture 3"/>
          <p:cNvPicPr>
            <a:picLocks noChangeAspect="1"/>
          </p:cNvPicPr>
          <p:nvPr/>
        </p:nvPicPr>
        <p:blipFill>
          <a:blip r:embed="rId3"/>
          <a:stretch>
            <a:fillRect/>
          </a:stretch>
        </p:blipFill>
        <p:spPr>
          <a:xfrm>
            <a:off x="4568159" y="1741388"/>
            <a:ext cx="4302823" cy="4583951"/>
          </a:xfrm>
          <a:prstGeom prst="rect">
            <a:avLst/>
          </a:prstGeom>
        </p:spPr>
      </p:pic>
    </p:spTree>
    <p:extLst>
      <p:ext uri="{BB962C8B-B14F-4D97-AF65-F5344CB8AC3E}">
        <p14:creationId xmlns:p14="http://schemas.microsoft.com/office/powerpoint/2010/main" val="284062508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Essay prep</a:t>
            </a:r>
            <a:endParaRPr lang="en-US" dirty="0"/>
          </a:p>
        </p:txBody>
      </p:sp>
      <p:sp>
        <p:nvSpPr>
          <p:cNvPr id="3" name="Content Placeholder 2"/>
          <p:cNvSpPr>
            <a:spLocks noGrp="1"/>
          </p:cNvSpPr>
          <p:nvPr>
            <p:ph sz="quarter" idx="13"/>
          </p:nvPr>
        </p:nvSpPr>
        <p:spPr>
          <a:xfrm>
            <a:off x="-188686" y="1417638"/>
            <a:ext cx="5029863" cy="5440362"/>
          </a:xfrm>
        </p:spPr>
        <p:txBody>
          <a:bodyPr>
            <a:normAutofit fontScale="92500"/>
          </a:bodyPr>
          <a:lstStyle/>
          <a:p>
            <a:r>
              <a:rPr lang="en-US" dirty="0" smtClean="0"/>
              <a:t>Using the information you have gathered from 6 primary documents, create a 5-paragraph essay.</a:t>
            </a:r>
          </a:p>
          <a:p>
            <a:r>
              <a:rPr lang="en-US" dirty="0" smtClean="0"/>
              <a:t>Your thesis statement should address the question</a:t>
            </a:r>
          </a:p>
          <a:p>
            <a:pPr marL="742950" lvl="2" indent="-342900"/>
            <a:r>
              <a:rPr lang="en-US" i="1" dirty="0"/>
              <a:t>Was Andrew Jackson a true supporter of ordinary Americans or a cruel Tyrant?</a:t>
            </a:r>
            <a:endParaRPr lang="en-US" dirty="0"/>
          </a:p>
          <a:p>
            <a:r>
              <a:rPr lang="en-US" dirty="0" smtClean="0"/>
              <a:t> </a:t>
            </a:r>
            <a:endParaRPr lang="en-US" dirty="0"/>
          </a:p>
        </p:txBody>
      </p:sp>
      <p:pic>
        <p:nvPicPr>
          <p:cNvPr id="4" name="Picture 3"/>
          <p:cNvPicPr>
            <a:picLocks noChangeAspect="1"/>
          </p:cNvPicPr>
          <p:nvPr/>
        </p:nvPicPr>
        <p:blipFill>
          <a:blip r:embed="rId3"/>
          <a:stretch>
            <a:fillRect/>
          </a:stretch>
        </p:blipFill>
        <p:spPr>
          <a:xfrm>
            <a:off x="4841177" y="508000"/>
            <a:ext cx="4302823" cy="4583951"/>
          </a:xfrm>
          <a:prstGeom prst="rect">
            <a:avLst/>
          </a:prstGeom>
        </p:spPr>
      </p:pic>
    </p:spTree>
    <p:extLst>
      <p:ext uri="{BB962C8B-B14F-4D97-AF65-F5344CB8AC3E}">
        <p14:creationId xmlns:p14="http://schemas.microsoft.com/office/powerpoint/2010/main" val="270462513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editing</a:t>
            </a:r>
            <a:endParaRPr lang="en-US" dirty="0"/>
          </a:p>
        </p:txBody>
      </p:sp>
      <p:sp>
        <p:nvSpPr>
          <p:cNvPr id="3" name="Content Placeholder 2"/>
          <p:cNvSpPr>
            <a:spLocks noGrp="1"/>
          </p:cNvSpPr>
          <p:nvPr>
            <p:ph sz="quarter" idx="13"/>
          </p:nvPr>
        </p:nvSpPr>
        <p:spPr>
          <a:xfrm>
            <a:off x="0" y="1277257"/>
            <a:ext cx="9144000" cy="5580743"/>
          </a:xfrm>
        </p:spPr>
        <p:txBody>
          <a:bodyPr>
            <a:normAutofit/>
          </a:bodyPr>
          <a:lstStyle/>
          <a:p>
            <a:r>
              <a:rPr lang="en-US" dirty="0" smtClean="0"/>
              <a:t>You will get into groups of 4</a:t>
            </a:r>
          </a:p>
          <a:p>
            <a:r>
              <a:rPr lang="en-US" dirty="0" smtClean="0"/>
              <a:t>Go around a circle and introduce yourselves</a:t>
            </a:r>
          </a:p>
          <a:p>
            <a:r>
              <a:rPr lang="en-US" dirty="0" smtClean="0"/>
              <a:t>Taking turns, each of you will read your rough draft.  Other group members will listen and take notes on anything that seems unclear, well done, or not supported by evidence (in the text!)</a:t>
            </a:r>
          </a:p>
          <a:p>
            <a:pPr lvl="1"/>
            <a:r>
              <a:rPr lang="en-US" dirty="0" smtClean="0"/>
              <a:t>Try to make 3 notes per essay</a:t>
            </a:r>
          </a:p>
          <a:p>
            <a:pPr lvl="1"/>
            <a:endParaRPr lang="en-US" dirty="0" smtClean="0"/>
          </a:p>
          <a:p>
            <a:endParaRPr lang="en-US" dirty="0"/>
          </a:p>
        </p:txBody>
      </p:sp>
    </p:spTree>
    <p:extLst>
      <p:ext uri="{BB962C8B-B14F-4D97-AF65-F5344CB8AC3E}">
        <p14:creationId xmlns:p14="http://schemas.microsoft.com/office/powerpoint/2010/main" val="310211201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827747"/>
          </a:xfrm>
        </p:spPr>
        <p:txBody>
          <a:bodyPr/>
          <a:lstStyle/>
          <a:p>
            <a:r>
              <a:rPr lang="en-US" dirty="0" smtClean="0"/>
              <a:t>Rubric on </a:t>
            </a:r>
            <a:r>
              <a:rPr lang="en-US" dirty="0" err="1" smtClean="0"/>
              <a:t>edmodo</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rotWithShape="1">
          <a:blip r:embed="rId2"/>
          <a:srcRect l="7508" t="10362" r="50845" b="8060"/>
          <a:stretch/>
        </p:blipFill>
        <p:spPr>
          <a:xfrm>
            <a:off x="0" y="1102385"/>
            <a:ext cx="9144000" cy="5755615"/>
          </a:xfrm>
          <a:prstGeom prst="rect">
            <a:avLst/>
          </a:prstGeom>
        </p:spPr>
      </p:pic>
    </p:spTree>
    <p:extLst>
      <p:ext uri="{BB962C8B-B14F-4D97-AF65-F5344CB8AC3E}">
        <p14:creationId xmlns:p14="http://schemas.microsoft.com/office/powerpoint/2010/main" val="28004563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editing</a:t>
            </a:r>
            <a:endParaRPr lang="en-US" dirty="0"/>
          </a:p>
        </p:txBody>
      </p:sp>
      <p:sp>
        <p:nvSpPr>
          <p:cNvPr id="3" name="Content Placeholder 2"/>
          <p:cNvSpPr>
            <a:spLocks noGrp="1"/>
          </p:cNvSpPr>
          <p:nvPr>
            <p:ph sz="quarter" idx="13"/>
          </p:nvPr>
        </p:nvSpPr>
        <p:spPr>
          <a:xfrm>
            <a:off x="609600" y="1417637"/>
            <a:ext cx="7924800" cy="4504191"/>
          </a:xfrm>
        </p:spPr>
        <p:txBody>
          <a:bodyPr>
            <a:normAutofit fontScale="92500" lnSpcReduction="20000"/>
          </a:bodyPr>
          <a:lstStyle/>
          <a:p>
            <a:r>
              <a:rPr lang="en-US" dirty="0"/>
              <a:t>After reading, the group will share their notes</a:t>
            </a:r>
          </a:p>
          <a:p>
            <a:pPr lvl="1"/>
            <a:r>
              <a:rPr lang="en-US" dirty="0"/>
              <a:t>Author, note anything unclear to change or clarify</a:t>
            </a:r>
          </a:p>
          <a:p>
            <a:pPr lvl="1"/>
            <a:r>
              <a:rPr lang="en-US" dirty="0"/>
              <a:t>Editors, phrase any suggestions using the “sandwich” method: one good thing, the suggestion, then another good thing.  </a:t>
            </a:r>
            <a:endParaRPr lang="en-US" dirty="0" smtClean="0"/>
          </a:p>
          <a:p>
            <a:pPr lvl="1"/>
            <a:r>
              <a:rPr lang="en-US" i="1" dirty="0" smtClean="0"/>
              <a:t>E.g</a:t>
            </a:r>
            <a:r>
              <a:rPr lang="en-US" i="1" dirty="0"/>
              <a:t>.: </a:t>
            </a:r>
            <a:r>
              <a:rPr lang="en-US" i="1" dirty="0" smtClean="0"/>
              <a:t>“I </a:t>
            </a:r>
            <a:r>
              <a:rPr lang="en-US" i="1" dirty="0"/>
              <a:t>liked how your introduction had a clear thesis statement. I was confused about why you said the election map </a:t>
            </a:r>
            <a:r>
              <a:rPr lang="en-US" i="1" dirty="0" smtClean="0"/>
              <a:t>showed some people didn’t like Jackson – who did you mean? Good job transitioning between your quotations.”</a:t>
            </a:r>
            <a:endParaRPr lang="en-US" i="1" dirty="0"/>
          </a:p>
          <a:p>
            <a:endParaRPr lang="en-US" dirty="0"/>
          </a:p>
        </p:txBody>
      </p:sp>
    </p:spTree>
    <p:extLst>
      <p:ext uri="{BB962C8B-B14F-4D97-AF65-F5344CB8AC3E}">
        <p14:creationId xmlns:p14="http://schemas.microsoft.com/office/powerpoint/2010/main" val="201654394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r>
              <a:rPr lang="en-US" dirty="0"/>
              <a:t>Use your notes from peer editing to refine your </a:t>
            </a:r>
            <a:r>
              <a:rPr lang="en-US" dirty="0" smtClean="0"/>
              <a:t>paper</a:t>
            </a:r>
          </a:p>
          <a:p>
            <a:endParaRPr lang="en-US" dirty="0"/>
          </a:p>
        </p:txBody>
      </p:sp>
    </p:spTree>
    <p:extLst>
      <p:ext uri="{BB962C8B-B14F-4D97-AF65-F5344CB8AC3E}">
        <p14:creationId xmlns:p14="http://schemas.microsoft.com/office/powerpoint/2010/main" val="1649843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7467600" cy="1143000"/>
          </a:xfrm>
        </p:spPr>
        <p:txBody>
          <a:bodyPr/>
          <a:lstStyle/>
          <a:p>
            <a:r>
              <a:rPr lang="en-US" dirty="0" smtClean="0"/>
              <a:t>Election of 1828</a:t>
            </a:r>
            <a:endParaRPr lang="en-US" dirty="0"/>
          </a:p>
        </p:txBody>
      </p:sp>
      <p:sp>
        <p:nvSpPr>
          <p:cNvPr id="3" name="Content Placeholder 2"/>
          <p:cNvSpPr>
            <a:spLocks noGrp="1"/>
          </p:cNvSpPr>
          <p:nvPr>
            <p:ph idx="4294967295"/>
          </p:nvPr>
        </p:nvSpPr>
        <p:spPr>
          <a:xfrm>
            <a:off x="0" y="1219200"/>
            <a:ext cx="9144000" cy="5638800"/>
          </a:xfrm>
          <a:prstGeom prst="rect">
            <a:avLst/>
          </a:prstGeom>
        </p:spPr>
        <p:txBody>
          <a:bodyPr>
            <a:normAutofit/>
          </a:bodyPr>
          <a:lstStyle/>
          <a:p>
            <a:r>
              <a:rPr lang="en-US" dirty="0" smtClean="0"/>
              <a:t>States have eliminated property ownership requirement for voting</a:t>
            </a:r>
          </a:p>
          <a:p>
            <a:pPr lvl="1"/>
            <a:r>
              <a:rPr lang="en-US" dirty="0" smtClean="0"/>
              <a:t>NEW REQUIREMENTS: white male, aged 21+ </a:t>
            </a:r>
          </a:p>
          <a:p>
            <a:pPr lvl="1"/>
            <a:r>
              <a:rPr lang="en-US" dirty="0" smtClean="0"/>
              <a:t>More people will be eligible to vote!</a:t>
            </a:r>
          </a:p>
          <a:p>
            <a:pPr lvl="2"/>
            <a:r>
              <a:rPr lang="en-US" dirty="0" smtClean="0"/>
              <a:t>New electorate will </a:t>
            </a:r>
            <a:br>
              <a:rPr lang="en-US" dirty="0" smtClean="0"/>
            </a:br>
            <a:r>
              <a:rPr lang="en-US" dirty="0" smtClean="0"/>
              <a:t>support Jackson!</a:t>
            </a:r>
          </a:p>
        </p:txBody>
      </p:sp>
      <p:pic>
        <p:nvPicPr>
          <p:cNvPr id="3074" name="Picture 2" descr="http://bill.ballpaul.net/iaph/main.php?g2_view=core.DownloadItem&amp;g2_itemId=437&amp;g2_serialNumber=2"/>
          <p:cNvPicPr>
            <a:picLocks noChangeAspect="1" noChangeArrowheads="1"/>
          </p:cNvPicPr>
          <p:nvPr/>
        </p:nvPicPr>
        <p:blipFill>
          <a:blip r:embed="rId3" cstate="print"/>
          <a:srcRect/>
          <a:stretch>
            <a:fillRect/>
          </a:stretch>
        </p:blipFill>
        <p:spPr bwMode="auto">
          <a:xfrm>
            <a:off x="4648200" y="3542347"/>
            <a:ext cx="4495800" cy="3315653"/>
          </a:xfrm>
          <a:prstGeom prst="rect">
            <a:avLst/>
          </a:prstGeom>
          <a:noFill/>
        </p:spPr>
      </p:pic>
    </p:spTree>
    <p:extLst>
      <p:ext uri="{BB962C8B-B14F-4D97-AF65-F5344CB8AC3E}">
        <p14:creationId xmlns:p14="http://schemas.microsoft.com/office/powerpoint/2010/main" val="23783806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of nation’s population moves west</a:t>
            </a:r>
            <a:endParaRPr lang="en-US" dirty="0"/>
          </a:p>
        </p:txBody>
      </p:sp>
      <p:pic>
        <p:nvPicPr>
          <p:cNvPr id="4" name="Picture 3"/>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2020" t="5536" r="3000" b="5782"/>
          <a:stretch>
            <a:fillRect/>
          </a:stretch>
        </p:blipFill>
        <p:spPr bwMode="auto">
          <a:xfrm>
            <a:off x="0" y="1417637"/>
            <a:ext cx="9144000" cy="462099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2164"/>
      </p:ext>
    </p:extLst>
  </p:cSld>
  <p:clrMapOvr>
    <a:masterClrMapping/>
  </p:clrMapOvr>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Horizon.thmx</Template>
  <TotalTime>7844</TotalTime>
  <Words>4755</Words>
  <Application>Microsoft Macintosh PowerPoint</Application>
  <PresentationFormat>On-screen Show (4:3)</PresentationFormat>
  <Paragraphs>517</Paragraphs>
  <Slides>77</Slides>
  <Notes>36</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Horizon</vt:lpstr>
      <vt:lpstr>PowerPoint Presentation</vt:lpstr>
      <vt:lpstr>Age of Jackson</vt:lpstr>
      <vt:lpstr>jackson</vt:lpstr>
      <vt:lpstr>Election of 1824</vt:lpstr>
      <vt:lpstr>Effects of the Election of 1824</vt:lpstr>
      <vt:lpstr>Duelers gonna duel, duel, duel, duel</vt:lpstr>
      <vt:lpstr>Given how good Jackson was at dueling, perhaps this is a better image</vt:lpstr>
      <vt:lpstr>Election of 1828</vt:lpstr>
      <vt:lpstr>Center of nation’s population moves west</vt:lpstr>
      <vt:lpstr>Elections of 1828,1832</vt:lpstr>
      <vt:lpstr>PowerPoint Presentation</vt:lpstr>
      <vt:lpstr>Jackson’s inauguration</vt:lpstr>
      <vt:lpstr>Jackson’s Presidency</vt:lpstr>
      <vt:lpstr>The Spoils System</vt:lpstr>
      <vt:lpstr>Robert Lindneux 1942</vt:lpstr>
      <vt:lpstr>Native Americans</vt:lpstr>
      <vt:lpstr>What to do with the Indians:</vt:lpstr>
      <vt:lpstr>Indian Removal Act (1830)</vt:lpstr>
      <vt:lpstr>The Cherokee</vt:lpstr>
      <vt:lpstr>Worcester v. Georgia</vt:lpstr>
      <vt:lpstr>Trail of Tears</vt:lpstr>
      <vt:lpstr>PowerPoint Presentation</vt:lpstr>
      <vt:lpstr>Skills block</vt:lpstr>
      <vt:lpstr>SHEG: Indian Removal Act</vt:lpstr>
      <vt:lpstr>PowerPoint Presentation</vt:lpstr>
      <vt:lpstr>PowerPoint Presentation</vt:lpstr>
      <vt:lpstr>Indian Removal Act discussion</vt:lpstr>
      <vt:lpstr>activity</vt:lpstr>
      <vt:lpstr>Indian removal</vt:lpstr>
      <vt:lpstr>SEMINOLES</vt:lpstr>
      <vt:lpstr>seminoles</vt:lpstr>
      <vt:lpstr>Tariffs Pose Problems</vt:lpstr>
      <vt:lpstr>Webster-Hayne Debate</vt:lpstr>
      <vt:lpstr>PowerPoint Presentation</vt:lpstr>
      <vt:lpstr>Nullification Crisis</vt:lpstr>
      <vt:lpstr>PowerPoint Presentation</vt:lpstr>
      <vt:lpstr>Nullification Crisis</vt:lpstr>
      <vt:lpstr>PowerPoint Presentation</vt:lpstr>
      <vt:lpstr>Bank Wars</vt:lpstr>
      <vt:lpstr>Bank Wars: The Second National Bank</vt:lpstr>
      <vt:lpstr>Bank wars</vt:lpstr>
      <vt:lpstr>Jackson and the National Bank</vt:lpstr>
      <vt:lpstr>PowerPoint Presentation</vt:lpstr>
      <vt:lpstr>PowerPoint Presentation</vt:lpstr>
      <vt:lpstr>PowerPoint Presentation</vt:lpstr>
      <vt:lpstr>Jackson political cartoons</vt:lpstr>
      <vt:lpstr>Jackson Political Cartoons</vt:lpstr>
      <vt:lpstr>Live like you were dyin’</vt:lpstr>
      <vt:lpstr>Two Party System (Again)</vt:lpstr>
      <vt:lpstr>Whig Party</vt:lpstr>
      <vt:lpstr>PowerPoint Presentation</vt:lpstr>
      <vt:lpstr>Martin van Buren</vt:lpstr>
      <vt:lpstr>PowerPoint Presentation</vt:lpstr>
      <vt:lpstr>Panic of 1837</vt:lpstr>
      <vt:lpstr>PowerPoint Presentation</vt:lpstr>
      <vt:lpstr>Election of 1840</vt:lpstr>
      <vt:lpstr>Harrison has no baggage van buren’s attempt at trash talk fails</vt:lpstr>
      <vt:lpstr>PowerPoint Presentation</vt:lpstr>
      <vt:lpstr>Harrison has no baggage van buren’s attempt at trash talk fails</vt:lpstr>
      <vt:lpstr>PowerPoint Presentation</vt:lpstr>
      <vt:lpstr>William Henry Harrison</vt:lpstr>
      <vt:lpstr>Major changes in american politics demonstrated in 1840</vt:lpstr>
      <vt:lpstr>John Tyler</vt:lpstr>
      <vt:lpstr>Wrapping up</vt:lpstr>
      <vt:lpstr>Tabloid!</vt:lpstr>
      <vt:lpstr>Tabloid!</vt:lpstr>
      <vt:lpstr>Kahoot Review</vt:lpstr>
      <vt:lpstr>Primary Document Analysis</vt:lpstr>
      <vt:lpstr>Primary Document Analysis</vt:lpstr>
      <vt:lpstr>Primary Document Analysis</vt:lpstr>
      <vt:lpstr>Let’s analyze a document together</vt:lpstr>
      <vt:lpstr>Primary Document Analysis</vt:lpstr>
      <vt:lpstr>Essay prep</vt:lpstr>
      <vt:lpstr>Peer editing</vt:lpstr>
      <vt:lpstr>Rubric on edmodo</vt:lpstr>
      <vt:lpstr>Peer editing</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Richardson</dc:creator>
  <cp:lastModifiedBy>Colin Richardson</cp:lastModifiedBy>
  <cp:revision>64</cp:revision>
  <cp:lastPrinted>2015-04-14T14:59:35Z</cp:lastPrinted>
  <dcterms:created xsi:type="dcterms:W3CDTF">2015-01-04T21:04:16Z</dcterms:created>
  <dcterms:modified xsi:type="dcterms:W3CDTF">2016-02-18T16:11:49Z</dcterms:modified>
</cp:coreProperties>
</file>